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1" r:id="rId1"/>
    <p:sldMasterId id="2147483702" r:id="rId2"/>
    <p:sldMasterId id="2147483703" r:id="rId3"/>
  </p:sldMasterIdLst>
  <p:notesMasterIdLst>
    <p:notesMasterId r:id="rId32"/>
  </p:notesMasterIdLst>
  <p:sldIdLst>
    <p:sldId id="256" r:id="rId4"/>
    <p:sldId id="258" r:id="rId5"/>
    <p:sldId id="259" r:id="rId6"/>
    <p:sldId id="280" r:id="rId7"/>
    <p:sldId id="257" r:id="rId8"/>
    <p:sldId id="261" r:id="rId9"/>
    <p:sldId id="282" r:id="rId10"/>
    <p:sldId id="287" r:id="rId11"/>
    <p:sldId id="288" r:id="rId12"/>
    <p:sldId id="284" r:id="rId13"/>
    <p:sldId id="286" r:id="rId14"/>
    <p:sldId id="267" r:id="rId15"/>
    <p:sldId id="260" r:id="rId16"/>
    <p:sldId id="290" r:id="rId17"/>
    <p:sldId id="291" r:id="rId18"/>
    <p:sldId id="272" r:id="rId19"/>
    <p:sldId id="300" r:id="rId20"/>
    <p:sldId id="301" r:id="rId21"/>
    <p:sldId id="302" r:id="rId22"/>
    <p:sldId id="304" r:id="rId23"/>
    <p:sldId id="274" r:id="rId24"/>
    <p:sldId id="298" r:id="rId25"/>
    <p:sldId id="299" r:id="rId26"/>
    <p:sldId id="277" r:id="rId27"/>
    <p:sldId id="297" r:id="rId28"/>
    <p:sldId id="296" r:id="rId29"/>
    <p:sldId id="306" r:id="rId30"/>
    <p:sldId id="270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2630C7-96C4-43C6-95ED-A8E77A23CEB6}">
  <a:tblStyle styleId="{212630C7-96C4-43C6-95ED-A8E77A23CE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17:22.44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40,'33'0,"-1"0,-1 0,-4 0,-4 0,-6 0,6 0,-7 0,6 0,-10-2,1 0,0-1,3-3,5 2,3-3,-3 1,-6 2,-4 1,-5 2,-2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17:50.55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16,'50'0,"-5"0,-9 0,-6 0,-6 0,-7 0,-3 0,-2 0,-2 0,-2 0,1 0,-1 0,0 0,1 0,-1 0,1 0,-1 0,-1 0,4 0,-1-1,5-3,-2 1,-2-2,-4 2,-3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17:52.2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37,'23'0,"-3"0,-7 0,5 0,3 0,-3 0,-2 0,-2 0,4 0,6 0,5-1,-1-2,-3-1,-5-1,-7 2,-3 1,-3 0,2 0,0 1,3-2,0 1,1-1,-2 1,-2 0,-3 1,-1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26:36.054"/>
    </inkml:context>
    <inkml:brush xml:id="br0">
      <inkml:brushProperty name="width" value="0.2" units="cm"/>
      <inkml:brushProperty name="height" value="0.4" units="cm"/>
      <inkml:brushProperty name="color" value="#00B44B"/>
      <inkml:brushProperty name="tip" value="rectangle"/>
      <inkml:brushProperty name="rasterOp" value="maskPen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17:24.48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5,'29'0,"0"0,-7 0,-2 0,-5 0,-5 0,1 0,0 0,3 0,1 0,0 0,-3 0,0 0,-1 0,-1 0,-1 0,0 0,0 0,-2 0,1 0,1 0,-2 0,2 0,-2 0,1 0,0 0,1 0,0 0,0 0,0 0,-1 0,-1 0,1-2,-1 2,3-2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17:26.886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1,'46'0,"0"0,0 0,-4 0,-7 0,-11 0,-8 0,-4 0,-2 0,2 0,-2 0,-1 0,0 0,-3 0,3 0,-1 0,-1 0,2 0,-1 0,1 0,-1 0,0 0,0 0,-1 0,1 0,0 0,0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17:28.852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1,'36'0,"-3"0,-9 0,-2 0,1 0,2 0,3 0,7 0,-1 0,1 0,-8 0,-10 0,-6 0,-5 0,4 0,-5 0,6 0,-7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17:30.944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0 0,'32'2,"-5"-1,-10-1,-1 0,0 0,-2 0,2 0,3 0,3 0,3 0,1 0,-2 0,1 0,-1 0,-4 0,-2 0,-6 0,-6 0,-2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17:33.225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0,'59'0,"-4"0,-11 0,-7 0,-6 0,-10 0,-4 0,-4 0,-2 0,0 0,-2 0,1 0,-1 0,2 0,-1 0,-2 0,-2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17:35.720"/>
    </inkml:context>
    <inkml:brush xml:id="br0">
      <inkml:brushProperty name="width" value="0.2" units="cm"/>
      <inkml:brushProperty name="height" value="0.4" units="cm"/>
      <inkml:brushProperty name="color" value="#FF2500"/>
      <inkml:brushProperty name="tip" value="rectangle"/>
      <inkml:brushProperty name="rasterOp" value="maskPen"/>
    </inkml:brush>
  </inkml:definitions>
  <inkml:trace contextRef="#ctx0" brushRef="#br0">1 16,'59'0,"-2"0,-15 0,-7 0,-8 0,-9 0,-3 0,-1 0,0 0,4 0,-5 0,-2-1,-2 0,-2 0,2 0,-2 0,1 0,0 0,0-1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17:47.42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0,'23'0,"-2"0,-9 0,4 0,6 0,4 0,6 0,-1 0,1 0,-1 0,1 0,-1 0,-2 0,-5 0,-3 0,-5 0,-2 0,-4 0,-2 0,2 0,-1 0,0 0,-1 0,-1 0,4 0,-2 0,2 0,-4 0,0 0,1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17:17:48.96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0,'47'0,"1"0,0 0,-1 0,-4 0,-7 0,-10 0,-8 0,-5 0,-1 0,-2 0,-3 0,-2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a0218513bb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2a0218513bb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02fcaf2a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7" name="Google Shape;617;g2a02fcaf2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02fcaf2a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7" name="Google Shape;617;g2a02fcaf2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4006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0218513bb_1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a0218513bb_1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0218513bb_6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8" name="Google Shape;408;g2a0218513bb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a02a0f446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0" name="Google Shape;420;g2a02a0f4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024afddd1_0_4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0" name="Google Shape;460;g2a024afddd1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02a0f4467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02a0f4467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a024afddd1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48" name="Google Shape;548;g2a024afddd1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a024afddd1_0_4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3" name="Google Shape;553;g2a024afddd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descr="A picture containing game, holding, table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02342" y="54868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02342" y="2433256"/>
            <a:ext cx="6858000" cy="25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6286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3028950" y="566322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64579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302342" y="3185531"/>
            <a:ext cx="4614863" cy="23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866" y="4619029"/>
            <a:ext cx="962844" cy="34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hite">
  <p:cSld name="Title Slide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 descr="A picture containing g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>
            <a:spLocks noGrp="1"/>
          </p:cNvSpPr>
          <p:nvPr>
            <p:ph type="ctrTitle"/>
          </p:nvPr>
        </p:nvSpPr>
        <p:spPr>
          <a:xfrm>
            <a:off x="302342" y="54868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302342" y="2433256"/>
            <a:ext cx="6858000" cy="25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6286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3028950" y="566322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6457950" y="566322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02342" y="3185531"/>
            <a:ext cx="4614863" cy="23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b="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2440" y="4800600"/>
            <a:ext cx="692658" cy="13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866" y="4616750"/>
            <a:ext cx="956120" cy="34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 descr="A picture containing meter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285750" y="1341245"/>
            <a:ext cx="8572500" cy="312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No Bullets">
  <p:cSld name="Title and Content No Bulle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 descr="A picture containing meter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285750" y="1341245"/>
            <a:ext cx="6491568" cy="312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 descr="A close up of a device&#10;&#10;Description automatically generated"/>
          <p:cNvSpPr/>
          <p:nvPr/>
        </p:nvSpPr>
        <p:spPr>
          <a:xfrm>
            <a:off x="-442495" y="-228600"/>
            <a:ext cx="9956800" cy="560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2988942" y="1059098"/>
            <a:ext cx="3117273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369939" y="3380507"/>
            <a:ext cx="2473037" cy="5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500"/>
              <a:buNone/>
              <a:defRPr sz="15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400"/>
              <a:buNone/>
              <a:defRPr sz="14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Image">
  <p:cSld name="Section Header Image">
    <p:bg>
      <p:bgPr>
        <a:solidFill>
          <a:srgbClr val="EDEEE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21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>
            <a:spLocks noGrp="1"/>
          </p:cNvSpPr>
          <p:nvPr>
            <p:ph type="body" idx="1"/>
          </p:nvPr>
        </p:nvSpPr>
        <p:spPr>
          <a:xfrm>
            <a:off x="1714500" y="685800"/>
            <a:ext cx="2331720" cy="23317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>
            <a:spLocks noGrp="1"/>
          </p:cNvSpPr>
          <p:nvPr>
            <p:ph type="body" idx="3"/>
          </p:nvPr>
        </p:nvSpPr>
        <p:spPr>
          <a:xfrm>
            <a:off x="-2640330" y="616450"/>
            <a:ext cx="2331720" cy="23317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66" y="4616750"/>
            <a:ext cx="956120" cy="34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2" descr="Shape, arrow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36507" y="1515034"/>
            <a:ext cx="614267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336507" y="921141"/>
            <a:ext cx="6142670" cy="1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500"/>
              <a:buNone/>
              <a:defRPr sz="15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400"/>
              <a:buNone/>
              <a:defRPr sz="14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866" y="4619029"/>
            <a:ext cx="962844" cy="34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Quote">
  <p:cSld name="1_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36507" y="1515034"/>
            <a:ext cx="6142670" cy="37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336507" y="921141"/>
            <a:ext cx="6142670" cy="18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500"/>
              <a:buNone/>
              <a:defRPr sz="15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400"/>
              <a:buNone/>
              <a:defRPr sz="14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66" y="4619029"/>
            <a:ext cx="962844" cy="34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6891" y="-472189"/>
            <a:ext cx="2716306" cy="271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285750" y="644652"/>
            <a:ext cx="85725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285749" y="1349047"/>
            <a:ext cx="4071097" cy="310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2"/>
          </p:nvPr>
        </p:nvSpPr>
        <p:spPr>
          <a:xfrm>
            <a:off x="4787153" y="1349047"/>
            <a:ext cx="4071097" cy="310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Circular Photo">
  <p:cSld name="Text and Circular Photo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285750" y="644652"/>
            <a:ext cx="85725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body" idx="1"/>
          </p:nvPr>
        </p:nvSpPr>
        <p:spPr>
          <a:xfrm>
            <a:off x="285749" y="1349047"/>
            <a:ext cx="4071097" cy="310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5"/>
          <p:cNvSpPr>
            <a:spLocks noGrp="1"/>
          </p:cNvSpPr>
          <p:nvPr>
            <p:ph type="pic" idx="2"/>
          </p:nvPr>
        </p:nvSpPr>
        <p:spPr>
          <a:xfrm>
            <a:off x="5716072" y="1446353"/>
            <a:ext cx="2567315" cy="2621711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Photo and Text">
  <p:cSld name="Square Photo and 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285750" y="644652"/>
            <a:ext cx="85725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5217318" y="1634609"/>
            <a:ext cx="3143251" cy="255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300"/>
              <a:buNone/>
              <a:defRPr sz="14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6"/>
          <p:cNvSpPr>
            <a:spLocks noGrp="1"/>
          </p:cNvSpPr>
          <p:nvPr>
            <p:ph type="pic" idx="2"/>
          </p:nvPr>
        </p:nvSpPr>
        <p:spPr>
          <a:xfrm>
            <a:off x="1386996" y="1545123"/>
            <a:ext cx="3048585" cy="2648209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7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 descr="A close up of a devic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42495" y="-228600"/>
            <a:ext cx="9956806" cy="560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>
            <a:spLocks noGrp="1"/>
          </p:cNvSpPr>
          <p:nvPr>
            <p:ph type="title"/>
          </p:nvPr>
        </p:nvSpPr>
        <p:spPr>
          <a:xfrm>
            <a:off x="2988942" y="1059098"/>
            <a:ext cx="3117300" cy="22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30"/>
          <p:cNvSpPr txBox="1">
            <a:spLocks noGrp="1"/>
          </p:cNvSpPr>
          <p:nvPr>
            <p:ph type="body" idx="1"/>
          </p:nvPr>
        </p:nvSpPr>
        <p:spPr>
          <a:xfrm>
            <a:off x="3369939" y="3380507"/>
            <a:ext cx="24729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500"/>
              <a:buNone/>
              <a:defRPr sz="15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400"/>
              <a:buNone/>
              <a:defRPr sz="14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0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26891" y="-472189"/>
            <a:ext cx="2716305" cy="271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xfrm>
            <a:off x="285750" y="644652"/>
            <a:ext cx="8572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2"/>
          <p:cNvSpPr txBox="1">
            <a:spLocks noGrp="1"/>
          </p:cNvSpPr>
          <p:nvPr>
            <p:ph type="body" idx="1"/>
          </p:nvPr>
        </p:nvSpPr>
        <p:spPr>
          <a:xfrm>
            <a:off x="285749" y="1349047"/>
            <a:ext cx="40710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2"/>
          </p:nvPr>
        </p:nvSpPr>
        <p:spPr>
          <a:xfrm>
            <a:off x="4787153" y="1349047"/>
            <a:ext cx="40710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Photo">
  <p:cSld name="Title Slide Photo">
    <p:bg>
      <p:bgPr>
        <a:solidFill>
          <a:srgbClr val="EDEEEF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>
            <a:spLocks noGrp="1"/>
          </p:cNvSpPr>
          <p:nvPr>
            <p:ph type="pic" idx="2"/>
          </p:nvPr>
        </p:nvSpPr>
        <p:spPr>
          <a:xfrm>
            <a:off x="6104726" y="482321"/>
            <a:ext cx="3340500" cy="3411300"/>
          </a:xfrm>
          <a:prstGeom prst="ellipse">
            <a:avLst/>
          </a:prstGeom>
          <a:solidFill>
            <a:srgbClr val="C7CACD"/>
          </a:solidFill>
          <a:ln>
            <a:noFill/>
          </a:ln>
        </p:spPr>
      </p:sp>
      <p:sp>
        <p:nvSpPr>
          <p:cNvPr id="210" name="Google Shape;210;p33"/>
          <p:cNvSpPr txBox="1">
            <a:spLocks noGrp="1"/>
          </p:cNvSpPr>
          <p:nvPr>
            <p:ph type="ctrTitle"/>
          </p:nvPr>
        </p:nvSpPr>
        <p:spPr>
          <a:xfrm>
            <a:off x="302342" y="548687"/>
            <a:ext cx="58023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3"/>
          <p:cNvSpPr txBox="1">
            <a:spLocks noGrp="1"/>
          </p:cNvSpPr>
          <p:nvPr>
            <p:ph type="subTitle" idx="1"/>
          </p:nvPr>
        </p:nvSpPr>
        <p:spPr>
          <a:xfrm>
            <a:off x="302342" y="2433256"/>
            <a:ext cx="58128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dt" idx="10"/>
          </p:nvPr>
        </p:nvSpPr>
        <p:spPr>
          <a:xfrm>
            <a:off x="628650" y="566322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ftr" idx="11"/>
          </p:nvPr>
        </p:nvSpPr>
        <p:spPr>
          <a:xfrm>
            <a:off x="3028950" y="566322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sldNum" idx="12"/>
          </p:nvPr>
        </p:nvSpPr>
        <p:spPr>
          <a:xfrm>
            <a:off x="6457950" y="566322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3"/>
          </p:nvPr>
        </p:nvSpPr>
        <p:spPr>
          <a:xfrm>
            <a:off x="302342" y="3185531"/>
            <a:ext cx="46149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92440" y="4800600"/>
            <a:ext cx="692658" cy="13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66" y="4616750"/>
            <a:ext cx="956120" cy="34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 descr="A picture containing meter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body" idx="1"/>
          </p:nvPr>
        </p:nvSpPr>
        <p:spPr>
          <a:xfrm>
            <a:off x="285750" y="1341245"/>
            <a:ext cx="8572500" cy="3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34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5" descr="A picture containing game, holding, table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5"/>
          <p:cNvSpPr txBox="1">
            <a:spLocks noGrp="1"/>
          </p:cNvSpPr>
          <p:nvPr>
            <p:ph type="ctrTitle"/>
          </p:nvPr>
        </p:nvSpPr>
        <p:spPr>
          <a:xfrm>
            <a:off x="302342" y="54868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subTitle" idx="1"/>
          </p:nvPr>
        </p:nvSpPr>
        <p:spPr>
          <a:xfrm>
            <a:off x="302342" y="2433256"/>
            <a:ext cx="68580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dt" idx="10"/>
          </p:nvPr>
        </p:nvSpPr>
        <p:spPr>
          <a:xfrm>
            <a:off x="628650" y="566322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5"/>
          <p:cNvSpPr txBox="1">
            <a:spLocks noGrp="1"/>
          </p:cNvSpPr>
          <p:nvPr>
            <p:ph type="ftr" idx="11"/>
          </p:nvPr>
        </p:nvSpPr>
        <p:spPr>
          <a:xfrm>
            <a:off x="3028950" y="566322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5"/>
          <p:cNvSpPr txBox="1">
            <a:spLocks noGrp="1"/>
          </p:cNvSpPr>
          <p:nvPr>
            <p:ph type="sldNum" idx="12"/>
          </p:nvPr>
        </p:nvSpPr>
        <p:spPr>
          <a:xfrm>
            <a:off x="6457950" y="566322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body" idx="2"/>
          </p:nvPr>
        </p:nvSpPr>
        <p:spPr>
          <a:xfrm>
            <a:off x="302342" y="3185531"/>
            <a:ext cx="46149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33" name="Google Shape;23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866" y="4619029"/>
            <a:ext cx="962844" cy="34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ctrTitle"/>
          </p:nvPr>
        </p:nvSpPr>
        <p:spPr>
          <a:xfrm>
            <a:off x="302342" y="54868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6"/>
          <p:cNvSpPr txBox="1">
            <a:spLocks noGrp="1"/>
          </p:cNvSpPr>
          <p:nvPr>
            <p:ph type="subTitle" idx="1"/>
          </p:nvPr>
        </p:nvSpPr>
        <p:spPr>
          <a:xfrm>
            <a:off x="302342" y="2433256"/>
            <a:ext cx="68580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dt" idx="10"/>
          </p:nvPr>
        </p:nvSpPr>
        <p:spPr>
          <a:xfrm>
            <a:off x="628650" y="566322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ftr" idx="11"/>
          </p:nvPr>
        </p:nvSpPr>
        <p:spPr>
          <a:xfrm>
            <a:off x="3028950" y="566322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sldNum" idx="12"/>
          </p:nvPr>
        </p:nvSpPr>
        <p:spPr>
          <a:xfrm>
            <a:off x="6457950" y="566322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body" idx="2"/>
          </p:nvPr>
        </p:nvSpPr>
        <p:spPr>
          <a:xfrm>
            <a:off x="302342" y="3185531"/>
            <a:ext cx="46149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66" y="4619029"/>
            <a:ext cx="962844" cy="34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No Bullets">
  <p:cSld name="Title and Content No Bullets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 descr="A picture containing meter, clock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6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body" idx="1"/>
          </p:nvPr>
        </p:nvSpPr>
        <p:spPr>
          <a:xfrm>
            <a:off x="285750" y="1341245"/>
            <a:ext cx="6491400" cy="3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7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Image">
  <p:cSld name="Section Header Image">
    <p:bg>
      <p:bgPr>
        <a:solidFill>
          <a:srgbClr val="EDEEE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38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8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>
            <a:spLocks noGrp="1"/>
          </p:cNvSpPr>
          <p:nvPr>
            <p:ph type="body" idx="1"/>
          </p:nvPr>
        </p:nvSpPr>
        <p:spPr>
          <a:xfrm>
            <a:off x="1714500" y="685800"/>
            <a:ext cx="2331600" cy="233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 b="1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38"/>
          <p:cNvSpPr>
            <a:spLocks noGrp="1"/>
          </p:cNvSpPr>
          <p:nvPr>
            <p:ph type="body" idx="3"/>
          </p:nvPr>
        </p:nvSpPr>
        <p:spPr>
          <a:xfrm>
            <a:off x="-2640330" y="616450"/>
            <a:ext cx="2331600" cy="2331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  <a:defRPr sz="1400"/>
            </a:lvl1pPr>
            <a:lvl2pPr marL="914400" lvl="1" indent="-30480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2pPr>
            <a:lvl3pPr marL="1371600" lvl="2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866" y="4616750"/>
            <a:ext cx="956120" cy="34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9" descr="Shape, arrow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 txBox="1">
            <a:spLocks noGrp="1"/>
          </p:cNvSpPr>
          <p:nvPr>
            <p:ph type="title"/>
          </p:nvPr>
        </p:nvSpPr>
        <p:spPr>
          <a:xfrm>
            <a:off x="336507" y="1515035"/>
            <a:ext cx="61428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9"/>
          <p:cNvSpPr txBox="1">
            <a:spLocks noGrp="1"/>
          </p:cNvSpPr>
          <p:nvPr>
            <p:ph type="body" idx="1"/>
          </p:nvPr>
        </p:nvSpPr>
        <p:spPr>
          <a:xfrm>
            <a:off x="336507" y="921141"/>
            <a:ext cx="6142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500"/>
              <a:buNone/>
              <a:defRPr sz="15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400"/>
              <a:buNone/>
              <a:defRPr sz="14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39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9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9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5866" y="4619029"/>
            <a:ext cx="962844" cy="34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Quote">
  <p:cSld name="1_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title"/>
          </p:nvPr>
        </p:nvSpPr>
        <p:spPr>
          <a:xfrm>
            <a:off x="336507" y="1515035"/>
            <a:ext cx="61428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0"/>
          <p:cNvSpPr txBox="1">
            <a:spLocks noGrp="1"/>
          </p:cNvSpPr>
          <p:nvPr>
            <p:ph type="body" idx="1"/>
          </p:nvPr>
        </p:nvSpPr>
        <p:spPr>
          <a:xfrm>
            <a:off x="336507" y="921141"/>
            <a:ext cx="6142800" cy="1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4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500"/>
              <a:buNone/>
              <a:defRPr sz="1500">
                <a:solidFill>
                  <a:srgbClr val="90909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400"/>
              <a:buNone/>
              <a:defRPr sz="1400">
                <a:solidFill>
                  <a:srgbClr val="90909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1"/>
              </a:buClr>
              <a:buSzPts val="1200"/>
              <a:buNone/>
              <a:defRPr sz="1200">
                <a:solidFill>
                  <a:srgbClr val="909091"/>
                </a:solidFill>
              </a:defRPr>
            </a:lvl9pPr>
          </a:lstStyle>
          <a:p>
            <a:endParaRPr/>
          </a:p>
        </p:txBody>
      </p:sp>
      <p:sp>
        <p:nvSpPr>
          <p:cNvPr id="272" name="Google Shape;272;p40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0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2500" y="4797937"/>
            <a:ext cx="693732" cy="13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0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5866" y="4619029"/>
            <a:ext cx="962844" cy="343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Circular Photo">
  <p:cSld name="Text and Circular Photo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285750" y="644652"/>
            <a:ext cx="8572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body" idx="1"/>
          </p:nvPr>
        </p:nvSpPr>
        <p:spPr>
          <a:xfrm>
            <a:off x="285749" y="1349047"/>
            <a:ext cx="40710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1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41"/>
          <p:cNvSpPr>
            <a:spLocks noGrp="1"/>
          </p:cNvSpPr>
          <p:nvPr>
            <p:ph type="pic" idx="2"/>
          </p:nvPr>
        </p:nvSpPr>
        <p:spPr>
          <a:xfrm>
            <a:off x="5716072" y="1446353"/>
            <a:ext cx="2567400" cy="2621700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Photo and Text">
  <p:cSld name="Square Photo and Tex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xfrm>
            <a:off x="285750" y="644652"/>
            <a:ext cx="8572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"/>
          </p:nvPr>
        </p:nvSpPr>
        <p:spPr>
          <a:xfrm>
            <a:off x="5217318" y="1634609"/>
            <a:ext cx="3143400" cy="25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300"/>
              <a:buNone/>
              <a:defRPr sz="14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1">
                <a:latin typeface="Arial"/>
                <a:ea typeface="Arial"/>
                <a:cs typeface="Arial"/>
                <a:sym typeface="Arial"/>
              </a:defRPr>
            </a:lvl4pPr>
            <a:lvl5pPr marL="2286000" lvl="4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42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2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42"/>
          <p:cNvSpPr>
            <a:spLocks noGrp="1"/>
          </p:cNvSpPr>
          <p:nvPr>
            <p:ph type="pic" idx="2"/>
          </p:nvPr>
        </p:nvSpPr>
        <p:spPr>
          <a:xfrm>
            <a:off x="1386996" y="1545123"/>
            <a:ext cx="3048600" cy="2648400"/>
          </a:xfrm>
          <a:prstGeom prst="rect">
            <a:avLst/>
          </a:prstGeom>
          <a:solidFill>
            <a:srgbClr val="C7CACD"/>
          </a:solidFill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44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44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85750" y="1349749"/>
            <a:ext cx="8528256" cy="3107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1" i="0" u="none" strike="noStrike" cap="non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5866" y="4616750"/>
            <a:ext cx="956120" cy="3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92440" y="4800600"/>
            <a:ext cx="692658" cy="13210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04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702">
          <p15:clr>
            <a:srgbClr val="F26B43"/>
          </p15:clr>
        </p15:guide>
        <p15:guide id="4" orient="horz" pos="1620">
          <p15:clr>
            <a:srgbClr val="F26B43"/>
          </p15:clr>
        </p15:guide>
        <p15:guide id="5" orient="horz" pos="738">
          <p15:clr>
            <a:srgbClr val="F26B43"/>
          </p15:clr>
        </p15:guide>
        <p15:guide id="6" orient="horz" pos="2808">
          <p15:clr>
            <a:srgbClr val="F26B43"/>
          </p15:clr>
        </p15:guide>
        <p15:guide id="7" orient="horz" pos="846">
          <p15:clr>
            <a:srgbClr val="F26B43"/>
          </p15:clr>
        </p15:guide>
        <p15:guide id="8" pos="5580">
          <p15:clr>
            <a:srgbClr val="F26B43"/>
          </p15:clr>
        </p15:guide>
        <p15:guide id="9" pos="1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E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>
            <a:spLocks noGrp="1"/>
          </p:cNvSpPr>
          <p:nvPr>
            <p:ph type="title"/>
          </p:nvPr>
        </p:nvSpPr>
        <p:spPr>
          <a:xfrm>
            <a:off x="285750" y="645524"/>
            <a:ext cx="85725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body" idx="1"/>
          </p:nvPr>
        </p:nvSpPr>
        <p:spPr>
          <a:xfrm>
            <a:off x="285750" y="1349749"/>
            <a:ext cx="8528100" cy="31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dt" idx="10"/>
          </p:nvPr>
        </p:nvSpPr>
        <p:spPr>
          <a:xfrm>
            <a:off x="628650" y="556064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1" i="0" u="none" strike="noStrike" cap="non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ftr" idx="11"/>
          </p:nvPr>
        </p:nvSpPr>
        <p:spPr>
          <a:xfrm>
            <a:off x="3028950" y="5560640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1" i="0" u="none" strike="noStrike" cap="none">
                <a:solidFill>
                  <a:srgbClr val="90909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ldNum" idx="12"/>
          </p:nvPr>
        </p:nvSpPr>
        <p:spPr>
          <a:xfrm>
            <a:off x="354330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5866" y="4616750"/>
            <a:ext cx="956120" cy="34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8092440" y="4800600"/>
            <a:ext cx="692658" cy="13210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04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702">
          <p15:clr>
            <a:srgbClr val="F26B43"/>
          </p15:clr>
        </p15:guide>
        <p15:guide id="4" orient="horz" pos="1620">
          <p15:clr>
            <a:srgbClr val="F26B43"/>
          </p15:clr>
        </p15:guide>
        <p15:guide id="5" orient="horz" pos="738">
          <p15:clr>
            <a:srgbClr val="F26B43"/>
          </p15:clr>
        </p15:guide>
        <p15:guide id="6" orient="horz" pos="2808">
          <p15:clr>
            <a:srgbClr val="F26B43"/>
          </p15:clr>
        </p15:guide>
        <p15:guide id="7" orient="horz" pos="846">
          <p15:clr>
            <a:srgbClr val="F26B43"/>
          </p15:clr>
        </p15:guide>
        <p15:guide id="8" pos="5580">
          <p15:clr>
            <a:srgbClr val="F26B43"/>
          </p15:clr>
        </p15:guide>
        <p15:guide id="9" pos="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9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23.pn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customXml" Target="../ink/ink4.xml"/><Relationship Id="rId17" Type="http://schemas.openxmlformats.org/officeDocument/2006/relationships/image" Target="../media/image31.png"/><Relationship Id="rId25" Type="http://schemas.openxmlformats.org/officeDocument/2006/relationships/image" Target="../media/image35.png"/><Relationship Id="rId2" Type="http://schemas.openxmlformats.org/officeDocument/2006/relationships/image" Target="../media/image22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6" Type="http://schemas.openxmlformats.org/officeDocument/2006/relationships/customXml" Target="../ink/ink1.xml"/><Relationship Id="rId11" Type="http://schemas.openxmlformats.org/officeDocument/2006/relationships/image" Target="../media/image28.png"/><Relationship Id="rId24" Type="http://schemas.openxmlformats.org/officeDocument/2006/relationships/customXml" Target="../ink/ink10.xml"/><Relationship Id="rId5" Type="http://schemas.openxmlformats.org/officeDocument/2006/relationships/image" Target="../media/image25.png"/><Relationship Id="rId15" Type="http://schemas.openxmlformats.org/officeDocument/2006/relationships/image" Target="../media/image30.png"/><Relationship Id="rId23" Type="http://schemas.openxmlformats.org/officeDocument/2006/relationships/image" Target="../media/image34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32.png"/><Relationship Id="rId31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36.png"/><Relationship Id="rId30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nagi.2017.00329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creativecommons.org/licenses/by/3.0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virtualassist.net/good-credit-score-calculation-benefits-maintain-it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creativecommons.org/licenses/by-nc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publicdomainpictures.net/en/view-image.php?image=261407&amp;picture=financial-study" TargetMode="External"/><Relationship Id="rId5" Type="http://schemas.openxmlformats.org/officeDocument/2006/relationships/image" Target="../media/image15.jpg"/><Relationship Id="rId4" Type="http://schemas.openxmlformats.org/officeDocument/2006/relationships/hyperlink" Target="https://pixabay.com/en/credit-report-bank-score-loan-40671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>
            <a:spLocks noGrp="1"/>
          </p:cNvSpPr>
          <p:nvPr>
            <p:ph type="ctrTitle"/>
          </p:nvPr>
        </p:nvSpPr>
        <p:spPr>
          <a:xfrm>
            <a:off x="302342" y="548687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-US" sz="2400" u="none" strike="noStrike" dirty="0">
                <a:solidFill>
                  <a:schemeClr val="bg1"/>
                </a:solidFill>
                <a:effectLst/>
                <a:latin typeface="Georgia Pro" panose="020F0502020204030204" pitchFamily="34" charset="0"/>
              </a:rPr>
              <a:t>Credit Score Classification</a:t>
            </a:r>
            <a:br>
              <a:rPr lang="en-US" sz="2400" u="none" strike="noStrike" dirty="0">
                <a:solidFill>
                  <a:schemeClr val="bg1"/>
                </a:solidFill>
                <a:effectLst/>
                <a:latin typeface="Georgia Pro" panose="020F0502020204030204" pitchFamily="34" charset="0"/>
              </a:rPr>
            </a:br>
            <a:br>
              <a:rPr lang="en-US" sz="2400" u="none" strike="noStrike" dirty="0">
                <a:solidFill>
                  <a:schemeClr val="bg1"/>
                </a:solidFill>
                <a:effectLst/>
                <a:latin typeface="Georgia Pro" panose="020F0502020204030204" pitchFamily="34" charset="0"/>
              </a:rPr>
            </a:br>
            <a:endParaRPr sz="2400" dirty="0"/>
          </a:p>
        </p:txBody>
      </p:sp>
      <p:sp>
        <p:nvSpPr>
          <p:cNvPr id="390" name="Google Shape;390;p58"/>
          <p:cNvSpPr txBox="1">
            <a:spLocks noGrp="1"/>
          </p:cNvSpPr>
          <p:nvPr>
            <p:ph type="subTitle" idx="1"/>
          </p:nvPr>
        </p:nvSpPr>
        <p:spPr>
          <a:xfrm>
            <a:off x="302342" y="2433256"/>
            <a:ext cx="6858000" cy="254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-US" sz="1400" u="none" strike="noStrike" dirty="0">
                <a:solidFill>
                  <a:schemeClr val="bg1"/>
                </a:solidFill>
                <a:effectLst/>
                <a:latin typeface="Georgia Pro" panose="020F0502020204030204" pitchFamily="34" charset="0"/>
              </a:rPr>
              <a:t>Data Programming </a:t>
            </a:r>
            <a:br>
              <a:rPr lang="en-US" sz="1400" u="none" strike="noStrike" dirty="0">
                <a:solidFill>
                  <a:schemeClr val="bg1"/>
                </a:solidFill>
                <a:effectLst/>
                <a:latin typeface="Georgia Pro" panose="020F0502020204030204" pitchFamily="34" charset="0"/>
              </a:rPr>
            </a:br>
            <a:endParaRPr dirty="0"/>
          </a:p>
        </p:txBody>
      </p:sp>
      <p:sp>
        <p:nvSpPr>
          <p:cNvPr id="391" name="Google Shape;391;p58"/>
          <p:cNvSpPr txBox="1">
            <a:spLocks noGrp="1"/>
          </p:cNvSpPr>
          <p:nvPr>
            <p:ph type="body" idx="2"/>
          </p:nvPr>
        </p:nvSpPr>
        <p:spPr>
          <a:xfrm>
            <a:off x="302342" y="4298713"/>
            <a:ext cx="4614863" cy="23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" sz="1100" dirty="0"/>
              <a:t>Nov 29, 2023</a:t>
            </a:r>
            <a:endParaRPr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F3FB6-5250-C33A-AB01-03B005ECC20C}"/>
              </a:ext>
            </a:extLst>
          </p:cNvPr>
          <p:cNvSpPr txBox="1"/>
          <p:nvPr/>
        </p:nvSpPr>
        <p:spPr>
          <a:xfrm>
            <a:off x="246683" y="3085582"/>
            <a:ext cx="21069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Mohammad </a:t>
            </a:r>
            <a:r>
              <a:rPr lang="en-US" b="1" dirty="0" err="1">
                <a:solidFill>
                  <a:schemeClr val="bg1"/>
                </a:solidFill>
              </a:rPr>
              <a:t>Haris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>
                <a:solidFill>
                  <a:schemeClr val="bg1"/>
                </a:solidFill>
              </a:rPr>
              <a:t>Dipak Bhattarai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Shakiba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Mashini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Reihaneh Moghisi</a:t>
            </a:r>
          </a:p>
          <a:p>
            <a:r>
              <a:rPr lang="en-US" b="1" dirty="0">
                <a:solidFill>
                  <a:schemeClr val="bg1"/>
                </a:solidFill>
              </a:rPr>
              <a:t>Vaishnavi </a:t>
            </a:r>
            <a:r>
              <a:rPr lang="en-US" b="1" dirty="0" err="1">
                <a:solidFill>
                  <a:schemeClr val="bg1"/>
                </a:solidFill>
              </a:rPr>
              <a:t>Chilumuru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5B86-AB43-EFAD-B340-1DD615D0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Credit History (years) vs Credit Scores</a:t>
            </a:r>
          </a:p>
        </p:txBody>
      </p:sp>
      <p:pic>
        <p:nvPicPr>
          <p:cNvPr id="5" name="Content Placeholder 4" descr="A diagram of credit history distribution&#10;&#10;Description automatically generated">
            <a:extLst>
              <a:ext uri="{FF2B5EF4-FFF2-40B4-BE49-F238E27FC236}">
                <a16:creationId xmlns:a16="http://schemas.microsoft.com/office/drawing/2014/main" id="{833887BD-C2A0-6CCA-9BC7-C81A753CB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4810" y="1268016"/>
            <a:ext cx="4201936" cy="326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0415A2-E6F6-CB49-1543-51BCED41E2DE}"/>
              </a:ext>
            </a:extLst>
          </p:cNvPr>
          <p:cNvSpPr txBox="1"/>
          <p:nvPr/>
        </p:nvSpPr>
        <p:spPr>
          <a:xfrm>
            <a:off x="727618" y="1430143"/>
            <a:ext cx="2920458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1"/>
                </a:solidFill>
                <a:latin typeface="Georgia" panose="02040502050405020303" pitchFamily="18" charset="0"/>
              </a:rPr>
              <a:t>Creditworthy individuals have extended years of credit history </a:t>
            </a:r>
          </a:p>
          <a:p>
            <a:r>
              <a:rPr lang="en-US" sz="1050" dirty="0">
                <a:solidFill>
                  <a:schemeClr val="accent1"/>
                </a:solidFill>
                <a:latin typeface="Georgia" panose="02040502050405020303" pitchFamily="18" charset="0"/>
              </a:rPr>
              <a:t>	15 to 35 years</a:t>
            </a:r>
          </a:p>
          <a:p>
            <a:endParaRPr lang="en-US" sz="1050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r>
              <a:rPr lang="en-US" sz="1050" dirty="0">
                <a:solidFill>
                  <a:schemeClr val="accent1"/>
                </a:solidFill>
                <a:latin typeface="Georgia" panose="02040502050405020303" pitchFamily="18" charset="0"/>
              </a:rPr>
              <a:t>Poor credit scorers have shorter credit history</a:t>
            </a:r>
          </a:p>
          <a:p>
            <a:r>
              <a:rPr lang="en-US" sz="1050" dirty="0">
                <a:solidFill>
                  <a:schemeClr val="accent1"/>
                </a:solidFill>
                <a:latin typeface="Georgia" panose="02040502050405020303" pitchFamily="18" charset="0"/>
              </a:rPr>
              <a:t>	5 to 20 years</a:t>
            </a:r>
          </a:p>
          <a:p>
            <a:endParaRPr lang="en-US" sz="1050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r>
              <a:rPr lang="en-US" sz="1050" dirty="0">
                <a:solidFill>
                  <a:schemeClr val="accent1"/>
                </a:solidFill>
                <a:latin typeface="Georgia" panose="02040502050405020303" pitchFamily="18" charset="0"/>
              </a:rPr>
              <a:t>Standard credit scorers have expanded history in years ranging from</a:t>
            </a:r>
          </a:p>
          <a:p>
            <a:r>
              <a:rPr lang="en-US" sz="1050" dirty="0">
                <a:solidFill>
                  <a:schemeClr val="accent1"/>
                </a:solidFill>
                <a:latin typeface="Georgia" panose="02040502050405020303" pitchFamily="18" charset="0"/>
              </a:rPr>
              <a:t>	5 years 32 years</a:t>
            </a:r>
          </a:p>
          <a:p>
            <a:endParaRPr lang="en-US" sz="1050" dirty="0">
              <a:solidFill>
                <a:schemeClr val="accent1"/>
              </a:solidFill>
              <a:latin typeface="Georgia" panose="02040502050405020303" pitchFamily="18" charset="0"/>
            </a:endParaRPr>
          </a:p>
          <a:p>
            <a:r>
              <a:rPr lang="en-US" sz="1050" dirty="0">
                <a:solidFill>
                  <a:schemeClr val="accent1"/>
                </a:solidFill>
                <a:latin typeface="Georgia" panose="02040502050405020303" pitchFamily="18" charset="0"/>
              </a:rPr>
              <a:t>The average credit history in total is 15 years</a:t>
            </a:r>
          </a:p>
          <a:p>
            <a:endParaRPr lang="en-US" sz="1050" dirty="0">
              <a:solidFill>
                <a:schemeClr val="accent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5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A0068-DFBE-C1E8-6AFC-0FF71265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631675"/>
            <a:ext cx="8572500" cy="387798"/>
          </a:xfrm>
        </p:spPr>
        <p:txBody>
          <a:bodyPr/>
          <a:lstStyle/>
          <a:p>
            <a:r>
              <a:rPr lang="en-CA" sz="2800" dirty="0"/>
              <a:t>Outstanding Debt vs. Credit Score</a:t>
            </a:r>
            <a:endParaRPr lang="en-US" dirty="0"/>
          </a:p>
        </p:txBody>
      </p:sp>
      <p:sp>
        <p:nvSpPr>
          <p:cNvPr id="5" name="Google Shape;456;p68">
            <a:extLst>
              <a:ext uri="{FF2B5EF4-FFF2-40B4-BE49-F238E27FC236}">
                <a16:creationId xmlns:a16="http://schemas.microsoft.com/office/drawing/2014/main" id="{73A8B7A4-51EE-3D57-C2D7-7148A8DAFB37}"/>
              </a:ext>
            </a:extLst>
          </p:cNvPr>
          <p:cNvSpPr txBox="1"/>
          <p:nvPr/>
        </p:nvSpPr>
        <p:spPr>
          <a:xfrm>
            <a:off x="399575" y="1223675"/>
            <a:ext cx="3265800" cy="3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Outstanding Debt have high  importance in prediction of </a:t>
            </a:r>
            <a:r>
              <a:rPr lang="en" sz="1800" dirty="0" err="1">
                <a:latin typeface="Calibri"/>
                <a:ea typeface="Calibri"/>
                <a:cs typeface="Calibri"/>
                <a:sym typeface="Calibri"/>
              </a:rPr>
              <a:t>credit_score</a:t>
            </a: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(from feature selection algorithm)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Individuals with Good </a:t>
            </a:r>
            <a:r>
              <a:rPr lang="en" sz="1800" dirty="0" err="1">
                <a:latin typeface="Calibri"/>
                <a:ea typeface="Calibri"/>
                <a:cs typeface="Calibri"/>
                <a:sym typeface="Calibri"/>
              </a:rPr>
              <a:t>credit_score</a:t>
            </a: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 have lower outstanding debt, It cuts off at 1700$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2"/>
              </a:solidFill>
            </a:endParaRPr>
          </a:p>
        </p:txBody>
      </p:sp>
      <p:pic>
        <p:nvPicPr>
          <p:cNvPr id="6" name="Google Shape;457;p68">
            <a:extLst>
              <a:ext uri="{FF2B5EF4-FFF2-40B4-BE49-F238E27FC236}">
                <a16:creationId xmlns:a16="http://schemas.microsoft.com/office/drawing/2014/main" id="{3CD7D2B0-2154-E37B-6604-53A7779268C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7775" y="1223675"/>
            <a:ext cx="5173826" cy="2793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1086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9"/>
          <p:cNvSpPr txBox="1">
            <a:spLocks noGrp="1"/>
          </p:cNvSpPr>
          <p:nvPr>
            <p:ph type="title"/>
          </p:nvPr>
        </p:nvSpPr>
        <p:spPr>
          <a:xfrm>
            <a:off x="2413526" y="2075460"/>
            <a:ext cx="3907762" cy="49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 sz="4300" dirty="0"/>
              <a:t>Preprocessing</a:t>
            </a:r>
            <a:endParaRPr sz="4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D34DB-9968-B13C-4C3C-E2F055E0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73E9F-D8B7-0E4A-7374-8DBC24EED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0518"/>
            <a:ext cx="7886700" cy="3562205"/>
          </a:xfrm>
        </p:spPr>
        <p:txBody>
          <a:bodyPr/>
          <a:lstStyle/>
          <a:p>
            <a:r>
              <a:rPr lang="en-US" dirty="0"/>
              <a:t>Data includes multiple records from each customer. </a:t>
            </a:r>
          </a:p>
          <a:p>
            <a:r>
              <a:rPr lang="en-US" dirty="0"/>
              <a:t>Trying to retrieve missing values from available information of same customer </a:t>
            </a:r>
            <a:r>
              <a:rPr lang="en-US" sz="1200" dirty="0"/>
              <a:t>(Exact value, mean, mode)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200" dirty="0"/>
              <a:t>Replace with exact Value</a:t>
            </a:r>
          </a:p>
          <a:p>
            <a:pPr marL="0" indent="0"/>
            <a:endParaRPr lang="en-US" sz="1200" dirty="0"/>
          </a:p>
          <a:p>
            <a:pPr marL="0" indent="0"/>
            <a:endParaRPr lang="en-US" sz="1200" dirty="0"/>
          </a:p>
          <a:p>
            <a:pPr marL="0" indent="0"/>
            <a:r>
              <a:rPr lang="en-US" sz="1200" dirty="0"/>
              <a:t>2.   Replace with Mode</a:t>
            </a:r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317B65-CE60-3299-3CB5-F63E35A7A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68" y="3701203"/>
            <a:ext cx="2947824" cy="116845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A8118B4-0C55-5F26-022F-F916FFB49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513" y="3722924"/>
            <a:ext cx="2910489" cy="1146733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BC36B33E-0408-7361-4E90-83CB67CCF20D}"/>
              </a:ext>
            </a:extLst>
          </p:cNvPr>
          <p:cNvSpPr/>
          <p:nvPr/>
        </p:nvSpPr>
        <p:spPr>
          <a:xfrm>
            <a:off x="4522230" y="4128613"/>
            <a:ext cx="481913" cy="3353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2BA118-7654-EAF0-5FB0-5EF67B1EF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080" y="2162749"/>
            <a:ext cx="1605888" cy="1150286"/>
          </a:xfrm>
          <a:prstGeom prst="rect">
            <a:avLst/>
          </a:prstGeom>
        </p:spPr>
      </p:pic>
      <p:pic>
        <p:nvPicPr>
          <p:cNvPr id="12" name="Picture 11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B030794-6CF6-D7E4-0EE5-622BD7DB1E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4914" y="2152170"/>
            <a:ext cx="1664196" cy="1171445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FAB8F45D-4380-BD8B-CA63-A7E971A87176}"/>
              </a:ext>
            </a:extLst>
          </p:cNvPr>
          <p:cNvSpPr/>
          <p:nvPr/>
        </p:nvSpPr>
        <p:spPr>
          <a:xfrm>
            <a:off x="4553398" y="2544586"/>
            <a:ext cx="481913" cy="3353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54A6818-89A1-EF2E-978E-973D73F64AA4}"/>
                  </a:ext>
                </a:extLst>
              </p14:cNvPr>
              <p14:cNvContentPartPr/>
              <p14:nvPr/>
            </p14:nvContentPartPr>
            <p14:xfrm>
              <a:off x="3856754" y="2477826"/>
              <a:ext cx="137160" cy="1431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54A6818-89A1-EF2E-978E-973D73F64A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0754" y="2406276"/>
                <a:ext cx="208800" cy="1570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76ACA1A-05FE-B0A6-FBC8-04F155525E4C}"/>
                  </a:ext>
                </a:extLst>
              </p14:cNvPr>
              <p14:cNvContentPartPr/>
              <p14:nvPr/>
            </p14:nvContentPartPr>
            <p14:xfrm>
              <a:off x="4215126" y="2492136"/>
              <a:ext cx="144990" cy="16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76ACA1A-05FE-B0A6-FBC8-04F155525E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9148" y="2427336"/>
                <a:ext cx="216586" cy="130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56B72E6-7904-5C3C-6439-B8E842AB5F82}"/>
                  </a:ext>
                </a:extLst>
              </p14:cNvPr>
              <p14:cNvContentPartPr/>
              <p14:nvPr/>
            </p14:nvContentPartPr>
            <p14:xfrm>
              <a:off x="3487167" y="2503062"/>
              <a:ext cx="156870" cy="27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56B72E6-7904-5C3C-6439-B8E842AB5F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51188" y="2449062"/>
                <a:ext cx="228469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6B12CE1-0DD8-296A-68B5-F06228A82611}"/>
                  </a:ext>
                </a:extLst>
              </p14:cNvPr>
              <p14:cNvContentPartPr/>
              <p14:nvPr/>
            </p14:nvContentPartPr>
            <p14:xfrm>
              <a:off x="3500778" y="2621664"/>
              <a:ext cx="139320" cy="27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6B12CE1-0DD8-296A-68B5-F06228A826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64778" y="2567664"/>
                <a:ext cx="2109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4D82F5-DA5E-6A59-834A-0FD6D3A3F7B8}"/>
                  </a:ext>
                </a:extLst>
              </p14:cNvPr>
              <p14:cNvContentPartPr/>
              <p14:nvPr/>
            </p14:nvContentPartPr>
            <p14:xfrm>
              <a:off x="3495074" y="2749788"/>
              <a:ext cx="130950" cy="135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4D82F5-DA5E-6A59-834A-0FD6D3A3F7B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59099" y="2682288"/>
                <a:ext cx="202541" cy="136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0E81C85-2479-E24F-CFA4-FAF92B6CEF99}"/>
                  </a:ext>
                </a:extLst>
              </p14:cNvPr>
              <p14:cNvContentPartPr/>
              <p14:nvPr/>
            </p14:nvContentPartPr>
            <p14:xfrm>
              <a:off x="4215126" y="2621394"/>
              <a:ext cx="130950" cy="27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0E81C85-2479-E24F-CFA4-FAF92B6CEF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79052" y="2567394"/>
                <a:ext cx="202738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5F82FC-44CE-A03A-4B08-7AB7711E1EE8}"/>
                  </a:ext>
                </a:extLst>
              </p14:cNvPr>
              <p14:cNvContentPartPr/>
              <p14:nvPr/>
            </p14:nvContentPartPr>
            <p14:xfrm>
              <a:off x="3858050" y="3079022"/>
              <a:ext cx="136890" cy="351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5F82FC-44CE-A03A-4B08-7AB7711E1EE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22026" y="3008822"/>
                <a:ext cx="208577" cy="143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8ACAEC0-8755-F3B4-66AE-1450CC771248}"/>
                  </a:ext>
                </a:extLst>
              </p14:cNvPr>
              <p14:cNvContentPartPr/>
              <p14:nvPr/>
            </p14:nvContentPartPr>
            <p14:xfrm>
              <a:off x="1879598" y="3977536"/>
              <a:ext cx="189810" cy="27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8ACAEC0-8755-F3B4-66AE-1450CC77124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43649" y="3923536"/>
                <a:ext cx="261348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7FA55E4-3286-3988-E989-CD4D9A1C35E9}"/>
                  </a:ext>
                </a:extLst>
              </p14:cNvPr>
              <p14:cNvContentPartPr/>
              <p14:nvPr/>
            </p14:nvContentPartPr>
            <p14:xfrm>
              <a:off x="1901198" y="4209466"/>
              <a:ext cx="129870" cy="27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7FA55E4-3286-3988-E989-CD4D9A1C35E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65223" y="4155466"/>
                <a:ext cx="2014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1E17022-D424-59B5-0BBB-C6801F2F1A83}"/>
                  </a:ext>
                </a:extLst>
              </p14:cNvPr>
              <p14:cNvContentPartPr/>
              <p14:nvPr/>
            </p14:nvContentPartPr>
            <p14:xfrm>
              <a:off x="1914158" y="4303156"/>
              <a:ext cx="137970" cy="59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1E17022-D424-59B5-0BBB-C6801F2F1A8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78228" y="4233274"/>
                <a:ext cx="209470" cy="1453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7C125A-3A5C-1152-A738-E0838B9521AF}"/>
                  </a:ext>
                </a:extLst>
              </p14:cNvPr>
              <p14:cNvContentPartPr/>
              <p14:nvPr/>
            </p14:nvContentPartPr>
            <p14:xfrm>
              <a:off x="1903898" y="4394956"/>
              <a:ext cx="144990" cy="135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7C125A-3A5C-1152-A738-E0838B9521A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68009" y="4321983"/>
                <a:ext cx="216408" cy="1590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4E9B4E9-BF80-DFA0-0AD4-7683ED8D88F9}"/>
                  </a:ext>
                </a:extLst>
              </p14:cNvPr>
              <p14:cNvContentPartPr/>
              <p14:nvPr/>
            </p14:nvContentPartPr>
            <p14:xfrm>
              <a:off x="9326026" y="1517267"/>
              <a:ext cx="270" cy="27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4E9B4E9-BF80-DFA0-0AD4-7683ED8D88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99026" y="1463267"/>
                <a:ext cx="54000" cy="10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oogle Shape;511;p71">
            <a:extLst>
              <a:ext uri="{FF2B5EF4-FFF2-40B4-BE49-F238E27FC236}">
                <a16:creationId xmlns:a16="http://schemas.microsoft.com/office/drawing/2014/main" id="{B31E322A-B82C-B448-3D2C-05F5C2ED8FC4}"/>
              </a:ext>
            </a:extLst>
          </p:cNvPr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839272" y="3595159"/>
            <a:ext cx="382377" cy="38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97;p71">
            <a:extLst>
              <a:ext uri="{FF2B5EF4-FFF2-40B4-BE49-F238E27FC236}">
                <a16:creationId xmlns:a16="http://schemas.microsoft.com/office/drawing/2014/main" id="{C447AEEE-474F-96F7-2B4D-4DA9CFB6A7EF}"/>
              </a:ext>
            </a:extLst>
          </p:cNvPr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2143005" y="2531106"/>
            <a:ext cx="437364" cy="437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19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450E0-69C2-9287-A757-9A0C99D6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D3CE4-5E9D-60E4-6DE0-9A5B562E0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67;p70">
            <a:extLst>
              <a:ext uri="{FF2B5EF4-FFF2-40B4-BE49-F238E27FC236}">
                <a16:creationId xmlns:a16="http://schemas.microsoft.com/office/drawing/2014/main" id="{E13F5ED6-877F-8CC9-A314-60CC8D679A06}"/>
              </a:ext>
            </a:extLst>
          </p:cNvPr>
          <p:cNvSpPr txBox="1">
            <a:spLocks/>
          </p:cNvSpPr>
          <p:nvPr/>
        </p:nvSpPr>
        <p:spPr>
          <a:xfrm>
            <a:off x="0" y="-86731"/>
            <a:ext cx="466980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300"/>
              <a:buFont typeface="Calibri"/>
              <a:buNone/>
            </a:pPr>
            <a:r>
              <a:rPr lang="en-CA"/>
              <a:t>Outliers</a:t>
            </a:r>
          </a:p>
        </p:txBody>
      </p:sp>
      <p:sp>
        <p:nvSpPr>
          <p:cNvPr id="5" name="Google Shape;468;p70">
            <a:extLst>
              <a:ext uri="{FF2B5EF4-FFF2-40B4-BE49-F238E27FC236}">
                <a16:creationId xmlns:a16="http://schemas.microsoft.com/office/drawing/2014/main" id="{3D15B93C-7031-DACB-67AB-586ECFD3CA15}"/>
              </a:ext>
            </a:extLst>
          </p:cNvPr>
          <p:cNvSpPr txBox="1"/>
          <p:nvPr/>
        </p:nvSpPr>
        <p:spPr>
          <a:xfrm>
            <a:off x="1192638" y="834238"/>
            <a:ext cx="3216897" cy="380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Numerical Features in the data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Age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Annual Income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Monthly In-hand Salary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Num Bank Accounts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Num Credit Card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Interest Rate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Num of Loan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Delay from due date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Num of Delayed Payment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Changed Credit Limit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Num Credit Inquiries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Outstanding Debt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Credit Utilization Ratio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Total EMI per month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Amount invested monthly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Monthly Balance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469;p70">
            <a:extLst>
              <a:ext uri="{FF2B5EF4-FFF2-40B4-BE49-F238E27FC236}">
                <a16:creationId xmlns:a16="http://schemas.microsoft.com/office/drawing/2014/main" id="{51C0146A-1F9E-DCA8-F851-544C4F5D1EB0}"/>
              </a:ext>
            </a:extLst>
          </p:cNvPr>
          <p:cNvCxnSpPr/>
          <p:nvPr/>
        </p:nvCxnSpPr>
        <p:spPr>
          <a:xfrm>
            <a:off x="4655663" y="844860"/>
            <a:ext cx="0" cy="362696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" name="Google Shape;470;p70">
            <a:extLst>
              <a:ext uri="{FF2B5EF4-FFF2-40B4-BE49-F238E27FC236}">
                <a16:creationId xmlns:a16="http://schemas.microsoft.com/office/drawing/2014/main" id="{74C323AA-EF44-0563-735E-29EB582E09E7}"/>
              </a:ext>
            </a:extLst>
          </p:cNvPr>
          <p:cNvSpPr txBox="1"/>
          <p:nvPr/>
        </p:nvSpPr>
        <p:spPr>
          <a:xfrm>
            <a:off x="5552682" y="544778"/>
            <a:ext cx="279269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Used to Handle Outliers</a:t>
            </a:r>
            <a:endParaRPr sz="1100"/>
          </a:p>
        </p:txBody>
      </p:sp>
      <p:sp>
        <p:nvSpPr>
          <p:cNvPr id="8" name="Google Shape;471;p70">
            <a:extLst>
              <a:ext uri="{FF2B5EF4-FFF2-40B4-BE49-F238E27FC236}">
                <a16:creationId xmlns:a16="http://schemas.microsoft.com/office/drawing/2014/main" id="{3EE18BAC-31D8-8EA6-59CC-E474C365474C}"/>
              </a:ext>
            </a:extLst>
          </p:cNvPr>
          <p:cNvSpPr txBox="1"/>
          <p:nvPr/>
        </p:nvSpPr>
        <p:spPr>
          <a:xfrm>
            <a:off x="5615937" y="1145998"/>
            <a:ext cx="295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Grouping features by Customer_ID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72;p70">
            <a:extLst>
              <a:ext uri="{FF2B5EF4-FFF2-40B4-BE49-F238E27FC236}">
                <a16:creationId xmlns:a16="http://schemas.microsoft.com/office/drawing/2014/main" id="{149A2187-DCC5-1E8B-E6D0-53C36EB2A2EE}"/>
              </a:ext>
            </a:extLst>
          </p:cNvPr>
          <p:cNvSpPr/>
          <p:nvPr/>
        </p:nvSpPr>
        <p:spPr>
          <a:xfrm>
            <a:off x="5492525" y="1138475"/>
            <a:ext cx="2797200" cy="2847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473;p70">
            <a:extLst>
              <a:ext uri="{FF2B5EF4-FFF2-40B4-BE49-F238E27FC236}">
                <a16:creationId xmlns:a16="http://schemas.microsoft.com/office/drawing/2014/main" id="{B9166E62-96BF-41BB-6A5C-811538F653E4}"/>
              </a:ext>
            </a:extLst>
          </p:cNvPr>
          <p:cNvSpPr/>
          <p:nvPr/>
        </p:nvSpPr>
        <p:spPr>
          <a:xfrm>
            <a:off x="6679881" y="1448823"/>
            <a:ext cx="173100" cy="26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474;p70">
            <a:extLst>
              <a:ext uri="{FF2B5EF4-FFF2-40B4-BE49-F238E27FC236}">
                <a16:creationId xmlns:a16="http://schemas.microsoft.com/office/drawing/2014/main" id="{849A5CAC-7EB6-8A8A-2141-2A38DFE34C15}"/>
              </a:ext>
            </a:extLst>
          </p:cNvPr>
          <p:cNvSpPr/>
          <p:nvPr/>
        </p:nvSpPr>
        <p:spPr>
          <a:xfrm>
            <a:off x="5761786" y="1768962"/>
            <a:ext cx="1952100" cy="261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475;p70">
            <a:extLst>
              <a:ext uri="{FF2B5EF4-FFF2-40B4-BE49-F238E27FC236}">
                <a16:creationId xmlns:a16="http://schemas.microsoft.com/office/drawing/2014/main" id="{0B60C00F-18F1-6859-39C3-254F9D010FA8}"/>
              </a:ext>
            </a:extLst>
          </p:cNvPr>
          <p:cNvSpPr txBox="1"/>
          <p:nvPr/>
        </p:nvSpPr>
        <p:spPr>
          <a:xfrm>
            <a:off x="5801988" y="1787488"/>
            <a:ext cx="1997819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Mean/ Mode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476;p70">
            <a:extLst>
              <a:ext uri="{FF2B5EF4-FFF2-40B4-BE49-F238E27FC236}">
                <a16:creationId xmlns:a16="http://schemas.microsoft.com/office/drawing/2014/main" id="{CE7F68A6-9388-95F0-7C4B-F3A086417F58}"/>
              </a:ext>
            </a:extLst>
          </p:cNvPr>
          <p:cNvSpPr/>
          <p:nvPr/>
        </p:nvSpPr>
        <p:spPr>
          <a:xfrm>
            <a:off x="6679881" y="2079866"/>
            <a:ext cx="159000" cy="26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477;p70">
            <a:extLst>
              <a:ext uri="{FF2B5EF4-FFF2-40B4-BE49-F238E27FC236}">
                <a16:creationId xmlns:a16="http://schemas.microsoft.com/office/drawing/2014/main" id="{07172A14-C774-CD39-1831-D3ADF89921A6}"/>
              </a:ext>
            </a:extLst>
          </p:cNvPr>
          <p:cNvSpPr/>
          <p:nvPr/>
        </p:nvSpPr>
        <p:spPr>
          <a:xfrm>
            <a:off x="5655208" y="2403363"/>
            <a:ext cx="2161500" cy="2610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478;p70">
            <a:extLst>
              <a:ext uri="{FF2B5EF4-FFF2-40B4-BE49-F238E27FC236}">
                <a16:creationId xmlns:a16="http://schemas.microsoft.com/office/drawing/2014/main" id="{754669B3-AADE-763D-3C00-14C3EB79DBDA}"/>
              </a:ext>
            </a:extLst>
          </p:cNvPr>
          <p:cNvSpPr txBox="1"/>
          <p:nvPr/>
        </p:nvSpPr>
        <p:spPr>
          <a:xfrm>
            <a:off x="5761786" y="2363467"/>
            <a:ext cx="2374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Group Modes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479;p70">
            <a:extLst>
              <a:ext uri="{FF2B5EF4-FFF2-40B4-BE49-F238E27FC236}">
                <a16:creationId xmlns:a16="http://schemas.microsoft.com/office/drawing/2014/main" id="{C037EFCD-A73E-FFDB-6B5C-C2571E1F93CF}"/>
              </a:ext>
            </a:extLst>
          </p:cNvPr>
          <p:cNvSpPr txBox="1"/>
          <p:nvPr/>
        </p:nvSpPr>
        <p:spPr>
          <a:xfrm>
            <a:off x="5656139" y="2964031"/>
            <a:ext cx="29544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Replacing Extreme Values with </a:t>
            </a:r>
            <a:r>
              <a:rPr lang="en" sz="1200" i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endParaRPr sz="1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480;p70">
            <a:extLst>
              <a:ext uri="{FF2B5EF4-FFF2-40B4-BE49-F238E27FC236}">
                <a16:creationId xmlns:a16="http://schemas.microsoft.com/office/drawing/2014/main" id="{799F63DE-BF53-FA10-8773-7B500D67635D}"/>
              </a:ext>
            </a:extLst>
          </p:cNvPr>
          <p:cNvSpPr/>
          <p:nvPr/>
        </p:nvSpPr>
        <p:spPr>
          <a:xfrm>
            <a:off x="5440150" y="2969031"/>
            <a:ext cx="2797200" cy="2847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481;p70">
            <a:extLst>
              <a:ext uri="{FF2B5EF4-FFF2-40B4-BE49-F238E27FC236}">
                <a16:creationId xmlns:a16="http://schemas.microsoft.com/office/drawing/2014/main" id="{8AEA74F7-1FD5-E39B-1EB5-4F0FD1725129}"/>
              </a:ext>
            </a:extLst>
          </p:cNvPr>
          <p:cNvSpPr/>
          <p:nvPr/>
        </p:nvSpPr>
        <p:spPr>
          <a:xfrm>
            <a:off x="6679883" y="3283606"/>
            <a:ext cx="173100" cy="26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482;p70">
            <a:extLst>
              <a:ext uri="{FF2B5EF4-FFF2-40B4-BE49-F238E27FC236}">
                <a16:creationId xmlns:a16="http://schemas.microsoft.com/office/drawing/2014/main" id="{0E8DD719-D4BA-4250-9D75-F6B60FF5FE1B}"/>
              </a:ext>
            </a:extLst>
          </p:cNvPr>
          <p:cNvSpPr/>
          <p:nvPr/>
        </p:nvSpPr>
        <p:spPr>
          <a:xfrm>
            <a:off x="5801988" y="3586994"/>
            <a:ext cx="1952100" cy="594600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483;p70">
            <a:extLst>
              <a:ext uri="{FF2B5EF4-FFF2-40B4-BE49-F238E27FC236}">
                <a16:creationId xmlns:a16="http://schemas.microsoft.com/office/drawing/2014/main" id="{B5E839B4-94EF-5D4E-9F60-6324125CEB03}"/>
              </a:ext>
            </a:extLst>
          </p:cNvPr>
          <p:cNvSpPr txBox="1"/>
          <p:nvPr/>
        </p:nvSpPr>
        <p:spPr>
          <a:xfrm>
            <a:off x="5933812" y="3635220"/>
            <a:ext cx="18099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>
                <a:solidFill>
                  <a:schemeClr val="dk1"/>
                </a:solidFill>
              </a:rPr>
              <a:t>Filling </a:t>
            </a:r>
            <a:r>
              <a:rPr lang="en" sz="1200" i="0">
                <a:solidFill>
                  <a:srgbClr val="FF0000"/>
                </a:solidFill>
              </a:rPr>
              <a:t>NaN </a:t>
            </a:r>
            <a:r>
              <a:rPr lang="en" sz="1200" i="0">
                <a:solidFill>
                  <a:schemeClr val="dk1"/>
                </a:solidFill>
              </a:rPr>
              <a:t>with Group Mode and Overall Mean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484;p70">
            <a:extLst>
              <a:ext uri="{FF2B5EF4-FFF2-40B4-BE49-F238E27FC236}">
                <a16:creationId xmlns:a16="http://schemas.microsoft.com/office/drawing/2014/main" id="{051D991B-F8D8-6AB2-7637-AD948D863659}"/>
              </a:ext>
            </a:extLst>
          </p:cNvPr>
          <p:cNvSpPr/>
          <p:nvPr/>
        </p:nvSpPr>
        <p:spPr>
          <a:xfrm>
            <a:off x="6696713" y="2678187"/>
            <a:ext cx="159000" cy="261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64341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30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7D903-AE91-1F4A-514E-BA2E92476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89;p71">
            <a:extLst>
              <a:ext uri="{FF2B5EF4-FFF2-40B4-BE49-F238E27FC236}">
                <a16:creationId xmlns:a16="http://schemas.microsoft.com/office/drawing/2014/main" id="{8139A411-ADFE-2AA8-7AB8-7F67EB703F67}"/>
              </a:ext>
            </a:extLst>
          </p:cNvPr>
          <p:cNvSpPr/>
          <p:nvPr/>
        </p:nvSpPr>
        <p:spPr>
          <a:xfrm>
            <a:off x="11500016" y="3729367"/>
            <a:ext cx="1576983" cy="101798"/>
          </a:xfrm>
          <a:prstGeom prst="ellipse">
            <a:avLst/>
          </a:prstGeom>
          <a:noFill/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490;p71">
            <a:extLst>
              <a:ext uri="{FF2B5EF4-FFF2-40B4-BE49-F238E27FC236}">
                <a16:creationId xmlns:a16="http://schemas.microsoft.com/office/drawing/2014/main" id="{F90BD027-2C97-3A60-1A91-DA30A79F2F5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85" y="977776"/>
            <a:ext cx="3136451" cy="99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91;p71">
            <a:extLst>
              <a:ext uri="{FF2B5EF4-FFF2-40B4-BE49-F238E27FC236}">
                <a16:creationId xmlns:a16="http://schemas.microsoft.com/office/drawing/2014/main" id="{5C257005-2DA6-6AD2-EC9F-09748E90FD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24" y="2434996"/>
            <a:ext cx="3104138" cy="10622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92;p71">
            <a:extLst>
              <a:ext uri="{FF2B5EF4-FFF2-40B4-BE49-F238E27FC236}">
                <a16:creationId xmlns:a16="http://schemas.microsoft.com/office/drawing/2014/main" id="{D41971D6-57A2-CA0F-B61A-42EDBD284FAF}"/>
              </a:ext>
            </a:extLst>
          </p:cNvPr>
          <p:cNvSpPr txBox="1"/>
          <p:nvPr/>
        </p:nvSpPr>
        <p:spPr>
          <a:xfrm>
            <a:off x="147857" y="726264"/>
            <a:ext cx="22249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cleaning the Data</a:t>
            </a:r>
            <a:endParaRPr sz="1100"/>
          </a:p>
        </p:txBody>
      </p:sp>
      <p:sp>
        <p:nvSpPr>
          <p:cNvPr id="8" name="Google Shape;493;p71">
            <a:extLst>
              <a:ext uri="{FF2B5EF4-FFF2-40B4-BE49-F238E27FC236}">
                <a16:creationId xmlns:a16="http://schemas.microsoft.com/office/drawing/2014/main" id="{F6467165-A81C-3818-F56C-CA389AF9EB10}"/>
              </a:ext>
            </a:extLst>
          </p:cNvPr>
          <p:cNvSpPr txBox="1"/>
          <p:nvPr/>
        </p:nvSpPr>
        <p:spPr>
          <a:xfrm>
            <a:off x="3308932" y="3710249"/>
            <a:ext cx="172456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cleaning data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 value : 7005.93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value : 179987.28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Unique Values : 12488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494;p71">
            <a:extLst>
              <a:ext uri="{FF2B5EF4-FFF2-40B4-BE49-F238E27FC236}">
                <a16:creationId xmlns:a16="http://schemas.microsoft.com/office/drawing/2014/main" id="{0FA2AB1E-C48D-ECCD-B359-023E8CCC6E99}"/>
              </a:ext>
            </a:extLst>
          </p:cNvPr>
          <p:cNvSpPr txBox="1"/>
          <p:nvPr/>
        </p:nvSpPr>
        <p:spPr>
          <a:xfrm>
            <a:off x="91060" y="2101402"/>
            <a:ext cx="23385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Data Cleaning </a:t>
            </a:r>
            <a:endParaRPr sz="1100"/>
          </a:p>
        </p:txBody>
      </p:sp>
      <p:cxnSp>
        <p:nvCxnSpPr>
          <p:cNvPr id="10" name="Google Shape;495;p71">
            <a:extLst>
              <a:ext uri="{FF2B5EF4-FFF2-40B4-BE49-F238E27FC236}">
                <a16:creationId xmlns:a16="http://schemas.microsoft.com/office/drawing/2014/main" id="{79DBDF80-94E5-E5D4-4C95-192208140E58}"/>
              </a:ext>
            </a:extLst>
          </p:cNvPr>
          <p:cNvCxnSpPr/>
          <p:nvPr/>
        </p:nvCxnSpPr>
        <p:spPr>
          <a:xfrm rot="10800000">
            <a:off x="1697774" y="3617386"/>
            <a:ext cx="0" cy="108658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1" name="Google Shape;496;p71">
            <a:extLst>
              <a:ext uri="{FF2B5EF4-FFF2-40B4-BE49-F238E27FC236}">
                <a16:creationId xmlns:a16="http://schemas.microsoft.com/office/drawing/2014/main" id="{EE9E9D4D-3FA7-1A19-E63B-84D725441030}"/>
              </a:ext>
            </a:extLst>
          </p:cNvPr>
          <p:cNvSpPr txBox="1"/>
          <p:nvPr/>
        </p:nvSpPr>
        <p:spPr>
          <a:xfrm>
            <a:off x="1863664" y="3710249"/>
            <a:ext cx="1576980" cy="80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Data Cleaning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Age : 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Age : 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Unique Values : 43</a:t>
            </a:r>
            <a:endParaRPr sz="1100"/>
          </a:p>
        </p:txBody>
      </p:sp>
      <p:pic>
        <p:nvPicPr>
          <p:cNvPr id="12" name="Google Shape;497;p71">
            <a:extLst>
              <a:ext uri="{FF2B5EF4-FFF2-40B4-BE49-F238E27FC236}">
                <a16:creationId xmlns:a16="http://schemas.microsoft.com/office/drawing/2014/main" id="{FB8B08D2-F111-7CA4-6C4C-B64D897E705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602" y="84925"/>
            <a:ext cx="437364" cy="4373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Google Shape;498;p71">
            <a:extLst>
              <a:ext uri="{FF2B5EF4-FFF2-40B4-BE49-F238E27FC236}">
                <a16:creationId xmlns:a16="http://schemas.microsoft.com/office/drawing/2014/main" id="{99FB9115-8D03-A0FA-457E-D70E4A1FB275}"/>
              </a:ext>
            </a:extLst>
          </p:cNvPr>
          <p:cNvCxnSpPr/>
          <p:nvPr/>
        </p:nvCxnSpPr>
        <p:spPr>
          <a:xfrm rot="10800000">
            <a:off x="3264403" y="83078"/>
            <a:ext cx="0" cy="467514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4" name="Google Shape;499;p71">
            <a:extLst>
              <a:ext uri="{FF2B5EF4-FFF2-40B4-BE49-F238E27FC236}">
                <a16:creationId xmlns:a16="http://schemas.microsoft.com/office/drawing/2014/main" id="{A40C623B-F000-B208-3F58-881825316E2D}"/>
              </a:ext>
            </a:extLst>
          </p:cNvPr>
          <p:cNvSpPr txBox="1"/>
          <p:nvPr/>
        </p:nvSpPr>
        <p:spPr>
          <a:xfrm>
            <a:off x="474107" y="469025"/>
            <a:ext cx="2338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 w.r.t. AGE</a:t>
            </a:r>
            <a:endParaRPr sz="1100"/>
          </a:p>
        </p:txBody>
      </p:sp>
      <p:sp>
        <p:nvSpPr>
          <p:cNvPr id="15" name="Google Shape;500;p71">
            <a:extLst>
              <a:ext uri="{FF2B5EF4-FFF2-40B4-BE49-F238E27FC236}">
                <a16:creationId xmlns:a16="http://schemas.microsoft.com/office/drawing/2014/main" id="{00642393-F3E8-5145-13BA-ACA14340D824}"/>
              </a:ext>
            </a:extLst>
          </p:cNvPr>
          <p:cNvSpPr txBox="1"/>
          <p:nvPr/>
        </p:nvSpPr>
        <p:spPr>
          <a:xfrm>
            <a:off x="3516861" y="506138"/>
            <a:ext cx="25589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 w.r.t. Annual Income</a:t>
            </a:r>
            <a:endParaRPr sz="1100"/>
          </a:p>
        </p:txBody>
      </p:sp>
      <p:pic>
        <p:nvPicPr>
          <p:cNvPr id="16" name="Google Shape;501;p71">
            <a:extLst>
              <a:ext uri="{FF2B5EF4-FFF2-40B4-BE49-F238E27FC236}">
                <a16:creationId xmlns:a16="http://schemas.microsoft.com/office/drawing/2014/main" id="{9E1DED5B-AE24-AC29-5DF9-876218E9DAD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34906" y="73567"/>
            <a:ext cx="425036" cy="42503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502;p71">
            <a:extLst>
              <a:ext uri="{FF2B5EF4-FFF2-40B4-BE49-F238E27FC236}">
                <a16:creationId xmlns:a16="http://schemas.microsoft.com/office/drawing/2014/main" id="{BF78BB0B-0834-0236-AE81-44DDAD38DE6F}"/>
              </a:ext>
            </a:extLst>
          </p:cNvPr>
          <p:cNvSpPr txBox="1"/>
          <p:nvPr/>
        </p:nvSpPr>
        <p:spPr>
          <a:xfrm>
            <a:off x="6790934" y="740651"/>
            <a:ext cx="22249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cleaning the Data</a:t>
            </a:r>
            <a:endParaRPr sz="1100"/>
          </a:p>
        </p:txBody>
      </p:sp>
      <p:pic>
        <p:nvPicPr>
          <p:cNvPr id="18" name="Google Shape;503;p71">
            <a:extLst>
              <a:ext uri="{FF2B5EF4-FFF2-40B4-BE49-F238E27FC236}">
                <a16:creationId xmlns:a16="http://schemas.microsoft.com/office/drawing/2014/main" id="{65D6904D-7707-55C4-AF2C-C3C93A31C6F4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88330" y="1106938"/>
            <a:ext cx="2866660" cy="79572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504;p71">
            <a:extLst>
              <a:ext uri="{FF2B5EF4-FFF2-40B4-BE49-F238E27FC236}">
                <a16:creationId xmlns:a16="http://schemas.microsoft.com/office/drawing/2014/main" id="{F742DDE2-D72F-FEE9-FDB0-E6F9B0BF355B}"/>
              </a:ext>
            </a:extLst>
          </p:cNvPr>
          <p:cNvSpPr txBox="1"/>
          <p:nvPr/>
        </p:nvSpPr>
        <p:spPr>
          <a:xfrm>
            <a:off x="3247993" y="2100098"/>
            <a:ext cx="23385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Data Cleaning </a:t>
            </a:r>
            <a:endParaRPr sz="1100"/>
          </a:p>
        </p:txBody>
      </p:sp>
      <p:pic>
        <p:nvPicPr>
          <p:cNvPr id="20" name="Google Shape;505;p71">
            <a:extLst>
              <a:ext uri="{FF2B5EF4-FFF2-40B4-BE49-F238E27FC236}">
                <a16:creationId xmlns:a16="http://schemas.microsoft.com/office/drawing/2014/main" id="{7DE58FA8-8B3E-3D1E-67E5-F98AA0CB7B7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77825" y="2558285"/>
            <a:ext cx="2713232" cy="85989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506;p71">
            <a:extLst>
              <a:ext uri="{FF2B5EF4-FFF2-40B4-BE49-F238E27FC236}">
                <a16:creationId xmlns:a16="http://schemas.microsoft.com/office/drawing/2014/main" id="{4F671D50-7D4D-39F7-3075-F1806E3E4F55}"/>
              </a:ext>
            </a:extLst>
          </p:cNvPr>
          <p:cNvSpPr txBox="1"/>
          <p:nvPr/>
        </p:nvSpPr>
        <p:spPr>
          <a:xfrm>
            <a:off x="168582" y="3707141"/>
            <a:ext cx="1465259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before cleaning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Minimum Age : 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Age : 8698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Unique Values : 1728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Google Shape;507;p71">
            <a:extLst>
              <a:ext uri="{FF2B5EF4-FFF2-40B4-BE49-F238E27FC236}">
                <a16:creationId xmlns:a16="http://schemas.microsoft.com/office/drawing/2014/main" id="{C388644C-17AB-F106-AA4B-14C408B1318B}"/>
              </a:ext>
            </a:extLst>
          </p:cNvPr>
          <p:cNvCxnSpPr/>
          <p:nvPr/>
        </p:nvCxnSpPr>
        <p:spPr>
          <a:xfrm rot="10800000">
            <a:off x="4858541" y="3633167"/>
            <a:ext cx="8714" cy="96207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3" name="Google Shape;508;p71">
            <a:extLst>
              <a:ext uri="{FF2B5EF4-FFF2-40B4-BE49-F238E27FC236}">
                <a16:creationId xmlns:a16="http://schemas.microsoft.com/office/drawing/2014/main" id="{611687F6-1F75-6416-0A97-BEB607F7C2B1}"/>
              </a:ext>
            </a:extLst>
          </p:cNvPr>
          <p:cNvSpPr txBox="1"/>
          <p:nvPr/>
        </p:nvSpPr>
        <p:spPr>
          <a:xfrm>
            <a:off x="7800239" y="3732757"/>
            <a:ext cx="1371064" cy="80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Data Cleaning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 value : 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value : 15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Unique Values : 12</a:t>
            </a:r>
            <a:endParaRPr sz="1100"/>
          </a:p>
        </p:txBody>
      </p:sp>
      <p:cxnSp>
        <p:nvCxnSpPr>
          <p:cNvPr id="24" name="Google Shape;509;p71">
            <a:extLst>
              <a:ext uri="{FF2B5EF4-FFF2-40B4-BE49-F238E27FC236}">
                <a16:creationId xmlns:a16="http://schemas.microsoft.com/office/drawing/2014/main" id="{F5ED1A38-770B-5B74-1763-1887AD3DC9C9}"/>
              </a:ext>
            </a:extLst>
          </p:cNvPr>
          <p:cNvCxnSpPr/>
          <p:nvPr/>
        </p:nvCxnSpPr>
        <p:spPr>
          <a:xfrm rot="10800000">
            <a:off x="6230444" y="151019"/>
            <a:ext cx="0" cy="44990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" name="Google Shape;510;p71">
            <a:extLst>
              <a:ext uri="{FF2B5EF4-FFF2-40B4-BE49-F238E27FC236}">
                <a16:creationId xmlns:a16="http://schemas.microsoft.com/office/drawing/2014/main" id="{B714FD49-C6E7-008B-A304-46F4D13C97A5}"/>
              </a:ext>
            </a:extLst>
          </p:cNvPr>
          <p:cNvSpPr txBox="1"/>
          <p:nvPr/>
        </p:nvSpPr>
        <p:spPr>
          <a:xfrm>
            <a:off x="6446787" y="491195"/>
            <a:ext cx="270675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Outliers w.r.t. Number credit cards</a:t>
            </a:r>
            <a:endParaRPr sz="1100"/>
          </a:p>
        </p:txBody>
      </p:sp>
      <p:pic>
        <p:nvPicPr>
          <p:cNvPr id="26" name="Google Shape;511;p71">
            <a:extLst>
              <a:ext uri="{FF2B5EF4-FFF2-40B4-BE49-F238E27FC236}">
                <a16:creationId xmlns:a16="http://schemas.microsoft.com/office/drawing/2014/main" id="{B7B941E8-26D9-8F38-6B43-0FFC9F21F44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375734" y="110442"/>
            <a:ext cx="382377" cy="38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512;p71">
            <a:extLst>
              <a:ext uri="{FF2B5EF4-FFF2-40B4-BE49-F238E27FC236}">
                <a16:creationId xmlns:a16="http://schemas.microsoft.com/office/drawing/2014/main" id="{B89547C0-8432-A449-DFB2-9F1811F991A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04410" y="2558285"/>
            <a:ext cx="2661198" cy="90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513;p71">
            <a:extLst>
              <a:ext uri="{FF2B5EF4-FFF2-40B4-BE49-F238E27FC236}">
                <a16:creationId xmlns:a16="http://schemas.microsoft.com/office/drawing/2014/main" id="{EB3B24F1-2F89-CA9E-EEDC-8D0AAC466E2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4377" y="1024273"/>
            <a:ext cx="2841079" cy="89905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514;p71">
            <a:extLst>
              <a:ext uri="{FF2B5EF4-FFF2-40B4-BE49-F238E27FC236}">
                <a16:creationId xmlns:a16="http://schemas.microsoft.com/office/drawing/2014/main" id="{37B0453F-B843-0BBA-7F65-B3AC3E364BF7}"/>
              </a:ext>
            </a:extLst>
          </p:cNvPr>
          <p:cNvSpPr txBox="1"/>
          <p:nvPr/>
        </p:nvSpPr>
        <p:spPr>
          <a:xfrm>
            <a:off x="3569807" y="747274"/>
            <a:ext cx="222498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cleaning the Data</a:t>
            </a:r>
            <a:endParaRPr sz="1100"/>
          </a:p>
        </p:txBody>
      </p:sp>
      <p:sp>
        <p:nvSpPr>
          <p:cNvPr id="30" name="Google Shape;515;p71">
            <a:extLst>
              <a:ext uri="{FF2B5EF4-FFF2-40B4-BE49-F238E27FC236}">
                <a16:creationId xmlns:a16="http://schemas.microsoft.com/office/drawing/2014/main" id="{7A387B6B-1B93-F825-92DD-FB6AF29064ED}"/>
              </a:ext>
            </a:extLst>
          </p:cNvPr>
          <p:cNvSpPr txBox="1"/>
          <p:nvPr/>
        </p:nvSpPr>
        <p:spPr>
          <a:xfrm>
            <a:off x="6306281" y="2140274"/>
            <a:ext cx="233858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Data Cleaning </a:t>
            </a:r>
            <a:endParaRPr sz="1100"/>
          </a:p>
        </p:txBody>
      </p:sp>
      <p:sp>
        <p:nvSpPr>
          <p:cNvPr id="31" name="Google Shape;516;p71">
            <a:extLst>
              <a:ext uri="{FF2B5EF4-FFF2-40B4-BE49-F238E27FC236}">
                <a16:creationId xmlns:a16="http://schemas.microsoft.com/office/drawing/2014/main" id="{0AFD09A1-4E26-85BA-AEC6-0F55F39441E1}"/>
              </a:ext>
            </a:extLst>
          </p:cNvPr>
          <p:cNvSpPr txBox="1"/>
          <p:nvPr/>
        </p:nvSpPr>
        <p:spPr>
          <a:xfrm>
            <a:off x="6300910" y="3711988"/>
            <a:ext cx="157271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cleaning data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 value : 0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value : 1499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Unique Values : 1179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" name="Google Shape;517;p71">
            <a:extLst>
              <a:ext uri="{FF2B5EF4-FFF2-40B4-BE49-F238E27FC236}">
                <a16:creationId xmlns:a16="http://schemas.microsoft.com/office/drawing/2014/main" id="{89086004-9D77-7BD1-746E-B7D35D0CDF02}"/>
              </a:ext>
            </a:extLst>
          </p:cNvPr>
          <p:cNvCxnSpPr/>
          <p:nvPr/>
        </p:nvCxnSpPr>
        <p:spPr>
          <a:xfrm rot="10800000">
            <a:off x="7763337" y="3633167"/>
            <a:ext cx="8713" cy="96207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3" name="Google Shape;518;p71">
            <a:extLst>
              <a:ext uri="{FF2B5EF4-FFF2-40B4-BE49-F238E27FC236}">
                <a16:creationId xmlns:a16="http://schemas.microsoft.com/office/drawing/2014/main" id="{6BE5BC39-1B32-C552-7F45-1FF7F293AFA0}"/>
              </a:ext>
            </a:extLst>
          </p:cNvPr>
          <p:cNvSpPr txBox="1"/>
          <p:nvPr/>
        </p:nvSpPr>
        <p:spPr>
          <a:xfrm>
            <a:off x="4907585" y="3707141"/>
            <a:ext cx="1371064" cy="807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Data Cleaning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 value : 14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value : 56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Unique : 13235</a:t>
            </a: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4290208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4"/>
          <p:cNvSpPr txBox="1">
            <a:spLocks noGrp="1"/>
          </p:cNvSpPr>
          <p:nvPr>
            <p:ph type="title" idx="4294967295"/>
          </p:nvPr>
        </p:nvSpPr>
        <p:spPr>
          <a:xfrm>
            <a:off x="462975" y="207625"/>
            <a:ext cx="25671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Label Encoding</a:t>
            </a:r>
            <a:endParaRPr sz="2000" b="1" dirty="0"/>
          </a:p>
        </p:txBody>
      </p:sp>
      <p:sp>
        <p:nvSpPr>
          <p:cNvPr id="546" name="Google Shape;546;p74"/>
          <p:cNvSpPr txBox="1"/>
          <p:nvPr/>
        </p:nvSpPr>
        <p:spPr>
          <a:xfrm>
            <a:off x="292875" y="1008313"/>
            <a:ext cx="31503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'Month'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'Occupation'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Type_of_Loan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Credit_Mix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Credit_History_Age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Payment_of_Min_Amount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Payment_Behaviour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Credit_Score</a:t>
            </a: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'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74"/>
          <p:cNvSpPr/>
          <p:nvPr/>
        </p:nvSpPr>
        <p:spPr>
          <a:xfrm>
            <a:off x="341475" y="1054963"/>
            <a:ext cx="2810100" cy="3033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74"/>
          <p:cNvSpPr txBox="1"/>
          <p:nvPr/>
        </p:nvSpPr>
        <p:spPr>
          <a:xfrm>
            <a:off x="4049675" y="585213"/>
            <a:ext cx="17058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Used</a:t>
            </a:r>
            <a:endParaRPr sz="1000"/>
          </a:p>
        </p:txBody>
      </p:sp>
      <p:pic>
        <p:nvPicPr>
          <p:cNvPr id="549" name="Google Shape;54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760" y="25"/>
            <a:ext cx="534080" cy="5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4"/>
          <p:cNvSpPr/>
          <p:nvPr/>
        </p:nvSpPr>
        <p:spPr>
          <a:xfrm>
            <a:off x="3511100" y="1042525"/>
            <a:ext cx="2411400" cy="466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Identify Categorical Features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(select_dtypes)</a:t>
            </a:r>
            <a:endParaRPr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74"/>
          <p:cNvSpPr/>
          <p:nvPr/>
        </p:nvSpPr>
        <p:spPr>
          <a:xfrm>
            <a:off x="4572000" y="1606475"/>
            <a:ext cx="165300" cy="262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74"/>
          <p:cNvSpPr/>
          <p:nvPr/>
        </p:nvSpPr>
        <p:spPr>
          <a:xfrm>
            <a:off x="3576000" y="1966125"/>
            <a:ext cx="2411400" cy="466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Apply label encoding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le = LabelEncoder()</a:t>
            </a:r>
            <a:endParaRPr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74"/>
          <p:cNvSpPr/>
          <p:nvPr/>
        </p:nvSpPr>
        <p:spPr>
          <a:xfrm>
            <a:off x="4572000" y="2530075"/>
            <a:ext cx="165300" cy="262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74"/>
          <p:cNvSpPr/>
          <p:nvPr/>
        </p:nvSpPr>
        <p:spPr>
          <a:xfrm>
            <a:off x="3576000" y="2889725"/>
            <a:ext cx="2411400" cy="466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Use fit_transform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le.fit_transform(df[column])</a:t>
            </a:r>
            <a:endParaRPr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74"/>
          <p:cNvSpPr/>
          <p:nvPr/>
        </p:nvSpPr>
        <p:spPr>
          <a:xfrm>
            <a:off x="4572000" y="3453675"/>
            <a:ext cx="165300" cy="262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74"/>
          <p:cNvSpPr/>
          <p:nvPr/>
        </p:nvSpPr>
        <p:spPr>
          <a:xfrm>
            <a:off x="3511100" y="3813325"/>
            <a:ext cx="2411400" cy="466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Updated data frame with Encoded Values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7" name="Google Shape;55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975" y="1241513"/>
            <a:ext cx="2851801" cy="266048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4"/>
          <p:cNvSpPr/>
          <p:nvPr/>
        </p:nvSpPr>
        <p:spPr>
          <a:xfrm>
            <a:off x="6214050" y="1234813"/>
            <a:ext cx="2858700" cy="2673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74"/>
          <p:cNvSpPr txBox="1"/>
          <p:nvPr/>
        </p:nvSpPr>
        <p:spPr>
          <a:xfrm>
            <a:off x="6186975" y="4738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Output - Encoded Values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5"/>
          <p:cNvSpPr txBox="1">
            <a:spLocks noGrp="1"/>
          </p:cNvSpPr>
          <p:nvPr>
            <p:ph type="title"/>
          </p:nvPr>
        </p:nvSpPr>
        <p:spPr>
          <a:xfrm>
            <a:off x="2783700" y="1913450"/>
            <a:ext cx="35766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 sz="4300"/>
              <a:t>Feature Selection</a:t>
            </a:r>
            <a:endParaRPr sz="4300"/>
          </a:p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endParaRPr sz="4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21E02-9CEE-DA76-C5CC-58742B8FE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477527"/>
            <a:ext cx="8572500" cy="415498"/>
          </a:xfrm>
        </p:spPr>
        <p:txBody>
          <a:bodyPr/>
          <a:lstStyle/>
          <a:p>
            <a:r>
              <a:rPr lang="en-US" sz="1600" b="1" i="0" u="none" strike="noStrike" dirty="0">
                <a:effectLst/>
                <a:latin typeface="Georgia Pro" panose="02040502050405020303" pitchFamily="18" charset="0"/>
              </a:rPr>
              <a:t>Why Use Feature Selection</a:t>
            </a:r>
            <a:br>
              <a:rPr lang="en-US" sz="1400" b="1" i="0" u="none" strike="noStrike" dirty="0">
                <a:effectLst/>
                <a:latin typeface="Georgia Pro" panose="02040502050405020303" pitchFamily="18" charset="0"/>
              </a:rPr>
            </a:br>
            <a:endParaRPr lang="en-US" sz="1400" b="1" i="0" u="none" strike="noStrike" dirty="0">
              <a:effectLst/>
              <a:latin typeface="Georgia Pro" panose="02040502050405020303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DE808-1BA5-30A0-000D-FCC2DEBCF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893442"/>
            <a:ext cx="7844460" cy="3108600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Efficiency in High-Dimensional Spaces</a:t>
            </a:r>
          </a:p>
          <a:p>
            <a:pPr algn="l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Focus on Most Relevant Features</a:t>
            </a:r>
          </a:p>
          <a:p>
            <a:pPr algn="l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Reduction of Overfitting Risks</a:t>
            </a:r>
            <a:endParaRPr lang="en-US" sz="1400" b="0" dirty="0">
              <a:solidFill>
                <a:schemeClr val="tx1"/>
              </a:solidFill>
              <a:latin typeface="Georgia Pro" panose="02040502050405020303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Simplicity and Interpretability</a:t>
            </a:r>
          </a:p>
          <a:p>
            <a:pPr algn="l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Computational Efficiency</a:t>
            </a:r>
            <a:endParaRPr lang="en-US" sz="1400" b="0" i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Flexibility and Adaptability</a:t>
            </a:r>
          </a:p>
          <a:p>
            <a:pPr algn="l">
              <a:buFont typeface="+mj-lt"/>
              <a:buAutoNum type="arabicPeriod"/>
            </a:pPr>
            <a:r>
              <a:rPr lang="en-US" sz="1400" b="1" i="0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Model Performance Optimization</a:t>
            </a:r>
            <a:br>
              <a:rPr lang="en-US" sz="1400" dirty="0"/>
            </a:br>
            <a:endParaRPr lang="en-US" sz="1200" dirty="0">
              <a:latin typeface="Georgia Pro" panose="02040502050405020303" pitchFamily="18" charset="0"/>
            </a:endParaRPr>
          </a:p>
        </p:txBody>
      </p:sp>
      <p:pic>
        <p:nvPicPr>
          <p:cNvPr id="9" name="Picture 8" descr="A brain with colorful lines and dots&#10;&#10;Description automatically generated">
            <a:extLst>
              <a:ext uri="{FF2B5EF4-FFF2-40B4-BE49-F238E27FC236}">
                <a16:creationId xmlns:a16="http://schemas.microsoft.com/office/drawing/2014/main" id="{660CB2B0-CBE3-635A-5A83-DD0DEF39A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96101" y="1527355"/>
            <a:ext cx="3161400" cy="27227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2B1DDC-11BB-2C74-F0CB-5460AACF4598}"/>
              </a:ext>
            </a:extLst>
          </p:cNvPr>
          <p:cNvSpPr txBox="1"/>
          <p:nvPr/>
        </p:nvSpPr>
        <p:spPr>
          <a:xfrm>
            <a:off x="5596101" y="4019643"/>
            <a:ext cx="3161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rontiersin.org/articles/10.3389/fnagi.2017.00329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55608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72C59DB-C4D3-90B9-DDF9-DB8EE7B3216A}"/>
              </a:ext>
            </a:extLst>
          </p:cNvPr>
          <p:cNvSpPr txBox="1"/>
          <p:nvPr/>
        </p:nvSpPr>
        <p:spPr>
          <a:xfrm>
            <a:off x="162055" y="311268"/>
            <a:ext cx="44099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374151"/>
              </a:solidFill>
              <a:effectLst/>
              <a:latin typeface="Georgia Pro" panose="02040502050405020303" pitchFamily="18" charset="0"/>
            </a:endParaRPr>
          </a:p>
          <a:p>
            <a:pPr algn="l"/>
            <a:r>
              <a:rPr lang="en-US" b="1" i="0" u="none" strike="noStrike" dirty="0">
                <a:solidFill>
                  <a:schemeClr val="bg2"/>
                </a:solidFill>
                <a:effectLst/>
                <a:latin typeface="Georgia Pro" panose="02040502050405020303" pitchFamily="18" charset="0"/>
              </a:rPr>
              <a:t>1- Top Down Approach</a:t>
            </a:r>
          </a:p>
          <a:p>
            <a:pPr algn="l"/>
            <a:endParaRPr lang="en-US" b="1" dirty="0">
              <a:latin typeface="Georgia Pro" panose="02040502050405020303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Georgia Pro" panose="02040502050405020303" pitchFamily="18" charset="0"/>
              </a:rPr>
              <a:t>A gradual decline in accuracy was observed as less important features were removed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Georgia Pro" panose="02040502050405020303" pitchFamily="18" charset="0"/>
              </a:rPr>
              <a:t>R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Georgia Pro" panose="02040502050405020303" pitchFamily="18" charset="0"/>
              </a:rPr>
              <a:t>elatively high performance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374151"/>
                </a:solidFill>
                <a:effectLst/>
                <a:latin typeface="Georgia Pro" panose="02040502050405020303" pitchFamily="18" charset="0"/>
              </a:rPr>
              <a:t>Minimum accuracy at </a:t>
            </a:r>
            <a:r>
              <a:rPr lang="en-US" i="1" u="none" strike="noStrike" dirty="0">
                <a:solidFill>
                  <a:srgbClr val="374151"/>
                </a:solidFill>
                <a:effectLst/>
                <a:latin typeface="Georgia Pro" panose="02040502050405020303" pitchFamily="18" charset="0"/>
              </a:rPr>
              <a:t>critical point= 8 features with accuracy 75%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374151"/>
                </a:solidFill>
                <a:latin typeface="Georgia Pro" panose="02040502050405020303" pitchFamily="18" charset="0"/>
              </a:rPr>
              <a:t>Selected features = 17</a:t>
            </a:r>
            <a:endParaRPr lang="en-US" i="1" u="none" strike="noStrike" dirty="0">
              <a:solidFill>
                <a:srgbClr val="374151"/>
              </a:solidFill>
              <a:effectLst/>
              <a:latin typeface="Georgia Pro" panose="02040502050405020303" pitchFamily="18" charset="0"/>
            </a:endParaRPr>
          </a:p>
          <a:p>
            <a:pPr algn="l"/>
            <a:endParaRPr lang="en-US" b="0" i="0" u="none" strike="noStrike" dirty="0">
              <a:solidFill>
                <a:srgbClr val="374151"/>
              </a:solidFill>
              <a:effectLst/>
              <a:latin typeface="Georgia Pro" panose="02040502050405020303" pitchFamily="18" charset="0"/>
            </a:endParaRPr>
          </a:p>
          <a:p>
            <a:pPr algn="l"/>
            <a:endParaRPr lang="en-US" b="1" i="0" u="none" strike="noStrike" dirty="0">
              <a:solidFill>
                <a:schemeClr val="tx1">
                  <a:lumMod val="40000"/>
                  <a:lumOff val="60000"/>
                </a:schemeClr>
              </a:solidFill>
              <a:effectLst/>
              <a:latin typeface="Georgia Pro" panose="02040502050405020303" pitchFamily="18" charset="0"/>
            </a:endParaRPr>
          </a:p>
          <a:p>
            <a:pPr algn="l"/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latin typeface="Georgia Pro" panose="02040502050405020303" pitchFamily="18" charset="0"/>
              </a:rPr>
              <a:t>2- I</a:t>
            </a:r>
            <a:r>
              <a:rPr lang="en-US" b="1" i="0" u="none" strike="noStrike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Georgia Pro" panose="02040502050405020303" pitchFamily="18" charset="0"/>
              </a:rPr>
              <a:t>mportance Score Approach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latin typeface="Georgia Pro" panose="02040502050405020303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u="none" strike="noStrike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Georgia Pro" panose="02040502050405020303" pitchFamily="18" charset="0"/>
              </a:rPr>
              <a:t>Importance score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Georgia Pro" panose="02040502050405020303" pitchFamily="18" charset="0"/>
              </a:rPr>
              <a:t>calculated for all features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Georgia Pro" panose="02040502050405020303" pitchFamily="18" charset="0"/>
              </a:rPr>
              <a:t>Calculated 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latin typeface="Georgia Pro" panose="02040502050405020303" pitchFamily="18" charset="0"/>
              </a:rPr>
              <a:t>Mean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Georgia Pro" panose="02040502050405020303" pitchFamily="18" charset="0"/>
              </a:rPr>
              <a:t> importance score for all variables</a:t>
            </a:r>
            <a:endParaRPr lang="en-US" b="0" i="0" u="none" strike="noStrike" dirty="0">
              <a:solidFill>
                <a:schemeClr val="tx1">
                  <a:lumMod val="40000"/>
                  <a:lumOff val="60000"/>
                </a:schemeClr>
              </a:solidFill>
              <a:effectLst/>
              <a:latin typeface="Georgia Pro" panose="02040502050405020303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Georgia Pro" panose="02040502050405020303" pitchFamily="18" charset="0"/>
              </a:rPr>
              <a:t>Chosen top features </a:t>
            </a:r>
            <a:r>
              <a:rPr lang="en-US" b="1" u="sng" dirty="0">
                <a:solidFill>
                  <a:schemeClr val="tx1">
                    <a:lumMod val="40000"/>
                    <a:lumOff val="60000"/>
                  </a:schemeClr>
                </a:solidFill>
                <a:latin typeface="Georgia Pro" panose="02040502050405020303" pitchFamily="18" charset="0"/>
              </a:rPr>
              <a:t>Above Mean</a:t>
            </a:r>
            <a:r>
              <a:rPr lang="en-US" b="1" dirty="0">
                <a:solidFill>
                  <a:schemeClr val="tx1">
                    <a:lumMod val="40000"/>
                    <a:lumOff val="60000"/>
                  </a:schemeClr>
                </a:solidFill>
                <a:latin typeface="Georgia Pro" panose="02040502050405020303" pitchFamily="18" charset="0"/>
              </a:rPr>
              <a:t>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Georgia Pro" panose="02040502050405020303" pitchFamily="18" charset="0"/>
              </a:rPr>
              <a:t>importance score</a:t>
            </a:r>
            <a:r>
              <a:rPr lang="en-US" b="0" i="0" u="none" strike="noStrike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Georgia Pro" panose="02040502050405020303" pitchFamily="18" charset="0"/>
              </a:rPr>
              <a:t> </a:t>
            </a:r>
          </a:p>
        </p:txBody>
      </p:sp>
      <p:pic>
        <p:nvPicPr>
          <p:cNvPr id="2" name="Picture 1" descr="A graph with a line going up&#10;&#10;Description automatically generated">
            <a:extLst>
              <a:ext uri="{FF2B5EF4-FFF2-40B4-BE49-F238E27FC236}">
                <a16:creationId xmlns:a16="http://schemas.microsoft.com/office/drawing/2014/main" id="{7D4EF282-3459-333E-2D27-AB2DD85A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670" y="1396583"/>
            <a:ext cx="4184386" cy="26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5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>
            <a:spLocks noGrp="1"/>
          </p:cNvSpPr>
          <p:nvPr>
            <p:ph type="ctrTitle"/>
          </p:nvPr>
        </p:nvSpPr>
        <p:spPr>
          <a:xfrm>
            <a:off x="285750" y="906384"/>
            <a:ext cx="68580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" sz="3800"/>
              <a:t>OUTLINE</a:t>
            </a:r>
            <a:br>
              <a:rPr lang="en" sz="3800"/>
            </a:br>
            <a:endParaRPr sz="3800"/>
          </a:p>
        </p:txBody>
      </p:sp>
      <p:sp>
        <p:nvSpPr>
          <p:cNvPr id="404" name="Google Shape;404;p60"/>
          <p:cNvSpPr txBox="1">
            <a:spLocks noGrp="1"/>
          </p:cNvSpPr>
          <p:nvPr>
            <p:ph type="body" idx="2"/>
          </p:nvPr>
        </p:nvSpPr>
        <p:spPr>
          <a:xfrm>
            <a:off x="302342" y="3185531"/>
            <a:ext cx="4614863" cy="232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05" name="Google Shape;405;p60"/>
          <p:cNvSpPr txBox="1"/>
          <p:nvPr/>
        </p:nvSpPr>
        <p:spPr>
          <a:xfrm>
            <a:off x="2995775" y="186900"/>
            <a:ext cx="4614900" cy="43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 b="1" dirty="0"/>
              <a:t>•</a:t>
            </a:r>
            <a:r>
              <a:rPr lang="en" sz="2100" b="1" dirty="0">
                <a:latin typeface="Calibri"/>
                <a:ea typeface="Calibri"/>
                <a:cs typeface="Calibri"/>
                <a:sym typeface="Calibri"/>
              </a:rPr>
              <a:t>Overview and objective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 b="1" dirty="0"/>
              <a:t>•</a:t>
            </a:r>
            <a:r>
              <a:rPr lang="en" sz="2100" b="1" dirty="0">
                <a:latin typeface="Calibri"/>
                <a:ea typeface="Calibri"/>
                <a:cs typeface="Calibri"/>
                <a:sym typeface="Calibri"/>
              </a:rPr>
              <a:t>Exploratory Data Analysis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 b="1" dirty="0"/>
              <a:t>•</a:t>
            </a:r>
            <a:r>
              <a:rPr lang="en" sz="2100" b="1" dirty="0">
                <a:latin typeface="Calibri"/>
                <a:ea typeface="Calibri"/>
                <a:cs typeface="Calibri"/>
                <a:sym typeface="Calibri"/>
              </a:rPr>
              <a:t>Preprocessing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dirty="0"/>
              <a:t>•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Missing Value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dirty="0"/>
              <a:t>•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Outliers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dirty="0"/>
              <a:t>•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Label encoding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 b="1" dirty="0"/>
              <a:t>•</a:t>
            </a:r>
            <a:r>
              <a:rPr lang="en" sz="2100" b="1" dirty="0"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 b="1" dirty="0"/>
              <a:t>•</a:t>
            </a:r>
            <a:r>
              <a:rPr lang="en" sz="2100" b="1" dirty="0">
                <a:latin typeface="Calibri"/>
                <a:ea typeface="Calibri"/>
                <a:cs typeface="Calibri"/>
                <a:sym typeface="Calibri"/>
              </a:rPr>
              <a:t>Model Construction</a:t>
            </a:r>
            <a:endParaRPr sz="2100" b="1" dirty="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dirty="0"/>
              <a:t>•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Evaluation Metrics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dirty="0"/>
              <a:t>•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Cross Validation</a:t>
            </a:r>
            <a:endParaRPr lang="en-CA" sz="1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/>
              <a:t>•</a:t>
            </a:r>
            <a:r>
              <a:rPr lang="en-CA" sz="1600" dirty="0">
                <a:latin typeface="Calibri"/>
                <a:ea typeface="Calibri"/>
                <a:cs typeface="Calibri"/>
                <a:sym typeface="Calibri"/>
              </a:rPr>
              <a:t>Hyper Parameter Tuning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72C59DB-C4D3-90B9-DDF9-DB8EE7B3216A}"/>
              </a:ext>
            </a:extLst>
          </p:cNvPr>
          <p:cNvSpPr txBox="1"/>
          <p:nvPr/>
        </p:nvSpPr>
        <p:spPr>
          <a:xfrm>
            <a:off x="162055" y="311268"/>
            <a:ext cx="4409945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u="none" strike="noStrike" dirty="0">
              <a:solidFill>
                <a:srgbClr val="374151"/>
              </a:solidFill>
              <a:effectLst/>
              <a:latin typeface="Georgia Pro" panose="02040502050405020303" pitchFamily="18" charset="0"/>
            </a:endParaRPr>
          </a:p>
          <a:p>
            <a:pPr algn="l"/>
            <a:r>
              <a:rPr lang="en-US" b="1" u="none" strike="noStrike" dirty="0">
                <a:solidFill>
                  <a:schemeClr val="bg2"/>
                </a:solidFill>
                <a:effectLst/>
                <a:latin typeface="Georgia Pro" panose="02040502050405020303" pitchFamily="18" charset="0"/>
              </a:rPr>
              <a:t>1- Top Down Approach</a:t>
            </a:r>
          </a:p>
          <a:p>
            <a:pPr algn="l"/>
            <a:endParaRPr lang="en-US" b="1" dirty="0">
              <a:latin typeface="Georgia Pro" panose="02040502050405020303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u="none" strike="noStrike" dirty="0">
                <a:solidFill>
                  <a:srgbClr val="374151"/>
                </a:solidFill>
                <a:effectLst/>
                <a:latin typeface="Georgia Pro" panose="02040502050405020303" pitchFamily="18" charset="0"/>
              </a:rPr>
              <a:t>A gradual decline in accuracy was observed as less important features were removed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Georgia Pro" panose="02040502050405020303" pitchFamily="18" charset="0"/>
              </a:rPr>
              <a:t>R</a:t>
            </a:r>
            <a:r>
              <a:rPr lang="en-US" b="0" u="none" strike="noStrike" dirty="0">
                <a:solidFill>
                  <a:srgbClr val="374151"/>
                </a:solidFill>
                <a:effectLst/>
                <a:latin typeface="Georgia Pro" panose="02040502050405020303" pitchFamily="18" charset="0"/>
              </a:rPr>
              <a:t>elatively high performance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u="none" strike="noStrike" dirty="0">
                <a:solidFill>
                  <a:srgbClr val="374151"/>
                </a:solidFill>
                <a:effectLst/>
                <a:latin typeface="Georgia Pro" panose="02040502050405020303" pitchFamily="18" charset="0"/>
              </a:rPr>
              <a:t>Minimum accuracy at </a:t>
            </a:r>
            <a:r>
              <a:rPr lang="en-US" u="none" strike="noStrike" dirty="0">
                <a:solidFill>
                  <a:srgbClr val="374151"/>
                </a:solidFill>
                <a:effectLst/>
                <a:latin typeface="Georgia Pro" panose="02040502050405020303" pitchFamily="18" charset="0"/>
              </a:rPr>
              <a:t>critical point= 8 features with accuracy 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Georgia Pro" panose="02040502050405020303" pitchFamily="18" charset="0"/>
              </a:rPr>
              <a:t>Selected </a:t>
            </a:r>
            <a:r>
              <a:rPr lang="en-US" dirty="0">
                <a:solidFill>
                  <a:schemeClr val="tx1"/>
                </a:solidFill>
                <a:latin typeface="Georgia Pro" panose="02040502050405020303" pitchFamily="18" charset="0"/>
              </a:rPr>
              <a:t>number </a:t>
            </a:r>
            <a:r>
              <a:rPr lang="en-US" dirty="0">
                <a:solidFill>
                  <a:srgbClr val="374151"/>
                </a:solidFill>
                <a:latin typeface="Georgia Pro" panose="02040502050405020303" pitchFamily="18" charset="0"/>
              </a:rPr>
              <a:t>features = 17</a:t>
            </a:r>
            <a:endParaRPr lang="en-US" u="none" strike="noStrike" dirty="0">
              <a:solidFill>
                <a:srgbClr val="374151"/>
              </a:solidFill>
              <a:effectLst/>
              <a:latin typeface="Georgia Pro" panose="02040502050405020303" pitchFamily="18" charset="0"/>
            </a:endParaRPr>
          </a:p>
          <a:p>
            <a:pPr algn="l"/>
            <a:endParaRPr lang="en-US" b="0" u="none" strike="noStrike" dirty="0">
              <a:solidFill>
                <a:srgbClr val="374151"/>
              </a:solidFill>
              <a:effectLst/>
              <a:latin typeface="Georgia Pro" panose="02040502050405020303" pitchFamily="18" charset="0"/>
            </a:endParaRPr>
          </a:p>
          <a:p>
            <a:pPr algn="l"/>
            <a:endParaRPr lang="en-US" b="1" u="none" strike="noStrike" dirty="0">
              <a:solidFill>
                <a:schemeClr val="bg2"/>
              </a:solidFill>
              <a:effectLst/>
              <a:latin typeface="Georgia Pro" panose="02040502050405020303" pitchFamily="18" charset="0"/>
            </a:endParaRPr>
          </a:p>
          <a:p>
            <a:pPr algn="l"/>
            <a:r>
              <a:rPr lang="en-US" b="1" dirty="0">
                <a:solidFill>
                  <a:schemeClr val="accent1"/>
                </a:solidFill>
                <a:latin typeface="Georgia Pro" panose="02040502050405020303" pitchFamily="18" charset="0"/>
              </a:rPr>
              <a:t>2- I</a:t>
            </a:r>
            <a:r>
              <a:rPr lang="en-US" b="1" u="none" strike="noStrike" dirty="0">
                <a:solidFill>
                  <a:schemeClr val="accent1"/>
                </a:solidFill>
                <a:effectLst/>
                <a:latin typeface="Georgia Pro" panose="02040502050405020303" pitchFamily="18" charset="0"/>
              </a:rPr>
              <a:t>mportance Score Approach</a:t>
            </a:r>
          </a:p>
          <a:p>
            <a:pPr algn="l"/>
            <a:endParaRPr lang="en-US" b="1" dirty="0">
              <a:solidFill>
                <a:schemeClr val="tx1">
                  <a:lumMod val="40000"/>
                  <a:lumOff val="60000"/>
                </a:schemeClr>
              </a:solidFill>
              <a:latin typeface="Georgia Pro" panose="02040502050405020303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Importance score </a:t>
            </a:r>
            <a:r>
              <a:rPr lang="en-US" dirty="0">
                <a:solidFill>
                  <a:schemeClr val="tx1"/>
                </a:solidFill>
                <a:latin typeface="Georgia Pro" panose="02040502050405020303" pitchFamily="18" charset="0"/>
              </a:rPr>
              <a:t>calculated for all features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 Pro" panose="02040502050405020303" pitchFamily="18" charset="0"/>
              </a:rPr>
              <a:t>Calculated </a:t>
            </a:r>
            <a:r>
              <a:rPr lang="en-US" b="1" dirty="0">
                <a:solidFill>
                  <a:schemeClr val="tx1"/>
                </a:solidFill>
                <a:latin typeface="Georgia Pro" panose="02040502050405020303" pitchFamily="18" charset="0"/>
              </a:rPr>
              <a:t>Mean</a:t>
            </a:r>
            <a:r>
              <a:rPr lang="en-US" dirty="0">
                <a:solidFill>
                  <a:schemeClr val="tx1"/>
                </a:solidFill>
                <a:latin typeface="Georgia Pro" panose="02040502050405020303" pitchFamily="18" charset="0"/>
              </a:rPr>
              <a:t> importance score for all variables</a:t>
            </a:r>
            <a:endParaRPr lang="en-US" b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 Pro" panose="02040502050405020303" pitchFamily="18" charset="0"/>
              </a:rPr>
              <a:t>Chosen top features </a:t>
            </a:r>
            <a:r>
              <a:rPr lang="en-US" b="1" u="sng" dirty="0">
                <a:solidFill>
                  <a:schemeClr val="tx1"/>
                </a:solidFill>
                <a:latin typeface="Georgia Pro" panose="02040502050405020303" pitchFamily="18" charset="0"/>
              </a:rPr>
              <a:t>Above Mean</a:t>
            </a:r>
            <a:r>
              <a:rPr lang="en-US" b="1" dirty="0">
                <a:solidFill>
                  <a:schemeClr val="tx1"/>
                </a:solidFill>
                <a:latin typeface="Georgia Pro" panose="02040502050405020303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Georgia Pro" panose="02040502050405020303" pitchFamily="18" charset="0"/>
              </a:rPr>
              <a:t>importance score</a:t>
            </a:r>
            <a:r>
              <a:rPr lang="en-US" b="0" u="none" strike="noStrike" dirty="0">
                <a:solidFill>
                  <a:schemeClr val="tx1"/>
                </a:solidFill>
                <a:effectLst/>
                <a:latin typeface="Georgia Pro" panose="02040502050405020303" pitchFamily="18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Georgia Pro" panose="02040502050405020303" pitchFamily="18" charset="0"/>
              </a:rPr>
              <a:t>Selected number of features: 8</a:t>
            </a:r>
            <a:endParaRPr lang="en-US" b="0" u="none" strike="noStrike" dirty="0">
              <a:solidFill>
                <a:schemeClr val="tx1"/>
              </a:solidFill>
              <a:effectLst/>
              <a:latin typeface="Georgia Pro" panose="02040502050405020303" pitchFamily="18" charset="0"/>
            </a:endParaRPr>
          </a:p>
        </p:txBody>
      </p:sp>
      <p:pic>
        <p:nvPicPr>
          <p:cNvPr id="3" name="Picture 2" descr="A screenshot of a table&#10;&#10;Description automatically generated">
            <a:extLst>
              <a:ext uri="{FF2B5EF4-FFF2-40B4-BE49-F238E27FC236}">
                <a16:creationId xmlns:a16="http://schemas.microsoft.com/office/drawing/2014/main" id="{05B0D7DF-4E69-2862-2AEC-B721729F1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471" y="597374"/>
            <a:ext cx="2938410" cy="409908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E75D16-CE99-A4E2-B83B-AD19374BEF72}"/>
              </a:ext>
            </a:extLst>
          </p:cNvPr>
          <p:cNvCxnSpPr/>
          <p:nvPr/>
        </p:nvCxnSpPr>
        <p:spPr>
          <a:xfrm>
            <a:off x="5408908" y="2177512"/>
            <a:ext cx="1929539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FA7F4C0-906D-A337-E903-8A838AA0A177}"/>
              </a:ext>
            </a:extLst>
          </p:cNvPr>
          <p:cNvSpPr txBox="1"/>
          <p:nvPr/>
        </p:nvSpPr>
        <p:spPr>
          <a:xfrm>
            <a:off x="7252216" y="1931291"/>
            <a:ext cx="931665" cy="246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Mean= 0.045</a:t>
            </a:r>
          </a:p>
        </p:txBody>
      </p:sp>
    </p:spTree>
    <p:extLst>
      <p:ext uri="{BB962C8B-B14F-4D97-AF65-F5344CB8AC3E}">
        <p14:creationId xmlns:p14="http://schemas.microsoft.com/office/powerpoint/2010/main" val="1376342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6"/>
          <p:cNvSpPr txBox="1">
            <a:spLocks noGrp="1"/>
          </p:cNvSpPr>
          <p:nvPr>
            <p:ph type="title"/>
          </p:nvPr>
        </p:nvSpPr>
        <p:spPr>
          <a:xfrm>
            <a:off x="2783700" y="2020375"/>
            <a:ext cx="357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 sz="4300"/>
              <a:t>Model Construction</a:t>
            </a:r>
            <a:endParaRPr sz="4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F9015-C231-FB20-C301-6A1B0E6B044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560;p77">
            <a:extLst>
              <a:ext uri="{FF2B5EF4-FFF2-40B4-BE49-F238E27FC236}">
                <a16:creationId xmlns:a16="http://schemas.microsoft.com/office/drawing/2014/main" id="{EF498159-9BBC-E9EF-F1FD-2278A86309E1}"/>
              </a:ext>
            </a:extLst>
          </p:cNvPr>
          <p:cNvSpPr txBox="1"/>
          <p:nvPr/>
        </p:nvSpPr>
        <p:spPr>
          <a:xfrm>
            <a:off x="1226815" y="186235"/>
            <a:ext cx="6900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Used for the Prediction</a:t>
            </a:r>
            <a:endParaRPr sz="1100"/>
          </a:p>
        </p:txBody>
      </p:sp>
      <p:grpSp>
        <p:nvGrpSpPr>
          <p:cNvPr id="6" name="Google Shape;561;p77">
            <a:extLst>
              <a:ext uri="{FF2B5EF4-FFF2-40B4-BE49-F238E27FC236}">
                <a16:creationId xmlns:a16="http://schemas.microsoft.com/office/drawing/2014/main" id="{4C7FB959-415E-65C2-D3FB-9F3549BB748E}"/>
              </a:ext>
            </a:extLst>
          </p:cNvPr>
          <p:cNvGrpSpPr/>
          <p:nvPr/>
        </p:nvGrpSpPr>
        <p:grpSpPr>
          <a:xfrm>
            <a:off x="2340750" y="938657"/>
            <a:ext cx="5659224" cy="3702181"/>
            <a:chOff x="0" y="2472"/>
            <a:chExt cx="7545632" cy="4936242"/>
          </a:xfrm>
        </p:grpSpPr>
        <p:sp>
          <p:nvSpPr>
            <p:cNvPr id="7" name="Google Shape;562;p77">
              <a:extLst>
                <a:ext uri="{FF2B5EF4-FFF2-40B4-BE49-F238E27FC236}">
                  <a16:creationId xmlns:a16="http://schemas.microsoft.com/office/drawing/2014/main" id="{06373CE6-6B9E-85CB-E7C7-89FB5E5A805A}"/>
                </a:ext>
              </a:extLst>
            </p:cNvPr>
            <p:cNvSpPr/>
            <p:nvPr/>
          </p:nvSpPr>
          <p:spPr>
            <a:xfrm rot="5400000">
              <a:off x="4655282" y="-1817332"/>
              <a:ext cx="951600" cy="4829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0"/>
              </a:srgbClr>
            </a:solidFill>
            <a:ln w="12700" cap="flat" cmpd="sng">
              <a:solidFill>
                <a:srgbClr val="CCD3E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63;p77">
              <a:extLst>
                <a:ext uri="{FF2B5EF4-FFF2-40B4-BE49-F238E27FC236}">
                  <a16:creationId xmlns:a16="http://schemas.microsoft.com/office/drawing/2014/main" id="{429AF818-9C00-DB64-1B33-A4E0240F4FE1}"/>
                </a:ext>
              </a:extLst>
            </p:cNvPr>
            <p:cNvSpPr txBox="1"/>
            <p:nvPr/>
          </p:nvSpPr>
          <p:spPr>
            <a:xfrm>
              <a:off x="2716428" y="167868"/>
              <a:ext cx="4782900" cy="85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5750" tIns="92875" rIns="185750" bIns="92875" anchor="ctr" anchorCtr="0">
              <a:noAutofit/>
            </a:bodyPr>
            <a:lstStyle/>
            <a:p>
              <a:pPr marL="1270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Fundamental Classification that works well for binary problems, extending to a multi-class scenario with the one-vs-rest approach </a:t>
              </a:r>
              <a:endParaRPr sz="1100"/>
            </a:p>
          </p:txBody>
        </p:sp>
        <p:sp>
          <p:nvSpPr>
            <p:cNvPr id="9" name="Google Shape;564;p77">
              <a:extLst>
                <a:ext uri="{FF2B5EF4-FFF2-40B4-BE49-F238E27FC236}">
                  <a16:creationId xmlns:a16="http://schemas.microsoft.com/office/drawing/2014/main" id="{0924B2E9-EDDD-88D0-0229-39982A832F31}"/>
                </a:ext>
              </a:extLst>
            </p:cNvPr>
            <p:cNvSpPr/>
            <p:nvPr/>
          </p:nvSpPr>
          <p:spPr>
            <a:xfrm>
              <a:off x="0" y="2472"/>
              <a:ext cx="2716500" cy="118950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65;p77">
              <a:extLst>
                <a:ext uri="{FF2B5EF4-FFF2-40B4-BE49-F238E27FC236}">
                  <a16:creationId xmlns:a16="http://schemas.microsoft.com/office/drawing/2014/main" id="{9BB4E704-DEE0-9E41-C7E8-26DD4615EF0B}"/>
                </a:ext>
              </a:extLst>
            </p:cNvPr>
            <p:cNvSpPr txBox="1"/>
            <p:nvPr/>
          </p:nvSpPr>
          <p:spPr>
            <a:xfrm>
              <a:off x="58064" y="60536"/>
              <a:ext cx="2600400" cy="10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40000" rIns="8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" sz="2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Logistic Regression</a:t>
              </a:r>
              <a:endParaRPr sz="1100"/>
            </a:p>
          </p:txBody>
        </p:sp>
        <p:sp>
          <p:nvSpPr>
            <p:cNvPr id="11" name="Google Shape;566;p77">
              <a:extLst>
                <a:ext uri="{FF2B5EF4-FFF2-40B4-BE49-F238E27FC236}">
                  <a16:creationId xmlns:a16="http://schemas.microsoft.com/office/drawing/2014/main" id="{FCB7B666-247C-C164-9B34-C9281BA1766D}"/>
                </a:ext>
              </a:extLst>
            </p:cNvPr>
            <p:cNvSpPr/>
            <p:nvPr/>
          </p:nvSpPr>
          <p:spPr>
            <a:xfrm rot="5400000">
              <a:off x="4655282" y="-568418"/>
              <a:ext cx="951600" cy="4829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0"/>
              </a:srgbClr>
            </a:solidFill>
            <a:ln w="12700" cap="flat" cmpd="sng">
              <a:solidFill>
                <a:srgbClr val="CCD3E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67;p77">
              <a:extLst>
                <a:ext uri="{FF2B5EF4-FFF2-40B4-BE49-F238E27FC236}">
                  <a16:creationId xmlns:a16="http://schemas.microsoft.com/office/drawing/2014/main" id="{CEB78EA9-4B16-CE02-4D5B-E476BA9CB61C}"/>
                </a:ext>
              </a:extLst>
            </p:cNvPr>
            <p:cNvSpPr txBox="1"/>
            <p:nvPr/>
          </p:nvSpPr>
          <p:spPr>
            <a:xfrm>
              <a:off x="2716428" y="1416782"/>
              <a:ext cx="4782900" cy="85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5750" tIns="92875" rIns="185750" bIns="92875" anchor="ctr" anchorCtr="0">
              <a:noAutofit/>
            </a:bodyPr>
            <a:lstStyle/>
            <a:p>
              <a:pPr marL="1270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 a clear indication of feature importance but can be prone to overfitting, which can be controlled by tuning the depth and minimum samples per leaf.</a:t>
              </a:r>
              <a:endPara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68;p77">
              <a:extLst>
                <a:ext uri="{FF2B5EF4-FFF2-40B4-BE49-F238E27FC236}">
                  <a16:creationId xmlns:a16="http://schemas.microsoft.com/office/drawing/2014/main" id="{67E28803-8AD9-2AC5-95B9-9E42ECC7E148}"/>
                </a:ext>
              </a:extLst>
            </p:cNvPr>
            <p:cNvSpPr/>
            <p:nvPr/>
          </p:nvSpPr>
          <p:spPr>
            <a:xfrm>
              <a:off x="0" y="1251386"/>
              <a:ext cx="2716500" cy="118950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9;p77">
              <a:extLst>
                <a:ext uri="{FF2B5EF4-FFF2-40B4-BE49-F238E27FC236}">
                  <a16:creationId xmlns:a16="http://schemas.microsoft.com/office/drawing/2014/main" id="{69515311-A4A0-C7FE-D0E7-C67F4C183764}"/>
                </a:ext>
              </a:extLst>
            </p:cNvPr>
            <p:cNvSpPr txBox="1"/>
            <p:nvPr/>
          </p:nvSpPr>
          <p:spPr>
            <a:xfrm>
              <a:off x="58064" y="1309450"/>
              <a:ext cx="2600400" cy="10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Decision Trees</a:t>
              </a:r>
              <a:endParaRPr sz="1100"/>
            </a:p>
          </p:txBody>
        </p:sp>
        <p:sp>
          <p:nvSpPr>
            <p:cNvPr id="15" name="Google Shape;570;p77">
              <a:extLst>
                <a:ext uri="{FF2B5EF4-FFF2-40B4-BE49-F238E27FC236}">
                  <a16:creationId xmlns:a16="http://schemas.microsoft.com/office/drawing/2014/main" id="{0A526250-1373-7B16-5728-F807D9AB46C0}"/>
                </a:ext>
              </a:extLst>
            </p:cNvPr>
            <p:cNvSpPr/>
            <p:nvPr/>
          </p:nvSpPr>
          <p:spPr>
            <a:xfrm rot="5400000">
              <a:off x="4655282" y="680494"/>
              <a:ext cx="951600" cy="4829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0"/>
              </a:srgbClr>
            </a:solidFill>
            <a:ln w="12700" cap="flat" cmpd="sng">
              <a:solidFill>
                <a:srgbClr val="CCD3E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1;p77">
              <a:extLst>
                <a:ext uri="{FF2B5EF4-FFF2-40B4-BE49-F238E27FC236}">
                  <a16:creationId xmlns:a16="http://schemas.microsoft.com/office/drawing/2014/main" id="{17BBC558-259D-CD7E-7A03-E06266C5F015}"/>
                </a:ext>
              </a:extLst>
            </p:cNvPr>
            <p:cNvSpPr txBox="1"/>
            <p:nvPr/>
          </p:nvSpPr>
          <p:spPr>
            <a:xfrm>
              <a:off x="2716428" y="2665695"/>
              <a:ext cx="4782900" cy="85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5750" tIns="92875" rIns="185750" bIns="92875" anchor="ctr" anchorCtr="0">
              <a:noAutofit/>
            </a:bodyPr>
            <a:lstStyle/>
            <a:p>
              <a:pPr marL="1270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-CA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gradient boosting algorithms which builds trees sequentially such that each new tree corrects errors made by previously trained trees.</a:t>
              </a:r>
              <a:endParaRPr sz="1100" dirty="0"/>
            </a:p>
          </p:txBody>
        </p:sp>
        <p:sp>
          <p:nvSpPr>
            <p:cNvPr id="17" name="Google Shape;572;p77">
              <a:extLst>
                <a:ext uri="{FF2B5EF4-FFF2-40B4-BE49-F238E27FC236}">
                  <a16:creationId xmlns:a16="http://schemas.microsoft.com/office/drawing/2014/main" id="{DE971799-0597-5173-3E32-A63887DE3D1F}"/>
                </a:ext>
              </a:extLst>
            </p:cNvPr>
            <p:cNvSpPr/>
            <p:nvPr/>
          </p:nvSpPr>
          <p:spPr>
            <a:xfrm>
              <a:off x="0" y="2500300"/>
              <a:ext cx="2716500" cy="118950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73;p77">
              <a:extLst>
                <a:ext uri="{FF2B5EF4-FFF2-40B4-BE49-F238E27FC236}">
                  <a16:creationId xmlns:a16="http://schemas.microsoft.com/office/drawing/2014/main" id="{F4B9D7FE-F651-5EEB-0C28-B6870C9BCB57}"/>
                </a:ext>
              </a:extLst>
            </p:cNvPr>
            <p:cNvSpPr txBox="1"/>
            <p:nvPr/>
          </p:nvSpPr>
          <p:spPr>
            <a:xfrm>
              <a:off x="58064" y="2558364"/>
              <a:ext cx="2600400" cy="10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40000" rIns="8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" sz="2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XG Boost</a:t>
              </a:r>
              <a:endParaRPr sz="1100"/>
            </a:p>
          </p:txBody>
        </p:sp>
        <p:sp>
          <p:nvSpPr>
            <p:cNvPr id="19" name="Google Shape;574;p77">
              <a:extLst>
                <a:ext uri="{FF2B5EF4-FFF2-40B4-BE49-F238E27FC236}">
                  <a16:creationId xmlns:a16="http://schemas.microsoft.com/office/drawing/2014/main" id="{6ABA2822-5932-938F-96CC-B5A97AE8FD23}"/>
                </a:ext>
              </a:extLst>
            </p:cNvPr>
            <p:cNvSpPr/>
            <p:nvPr/>
          </p:nvSpPr>
          <p:spPr>
            <a:xfrm rot="5400000">
              <a:off x="4655282" y="1929408"/>
              <a:ext cx="951600" cy="48291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CCD3EA">
                <a:alpha val="89800"/>
              </a:srgbClr>
            </a:solidFill>
            <a:ln w="12700" cap="flat" cmpd="sng">
              <a:solidFill>
                <a:srgbClr val="CCD3E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75;p77">
              <a:extLst>
                <a:ext uri="{FF2B5EF4-FFF2-40B4-BE49-F238E27FC236}">
                  <a16:creationId xmlns:a16="http://schemas.microsoft.com/office/drawing/2014/main" id="{CC133A2E-36C8-621E-FE9D-EAAED6E68AAB}"/>
                </a:ext>
              </a:extLst>
            </p:cNvPr>
            <p:cNvSpPr txBox="1"/>
            <p:nvPr/>
          </p:nvSpPr>
          <p:spPr>
            <a:xfrm>
              <a:off x="2716428" y="3914609"/>
              <a:ext cx="4782900" cy="85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5750" tIns="92875" rIns="185750" bIns="92875" anchor="ctr" anchorCtr="0">
              <a:noAutofit/>
            </a:bodyPr>
            <a:lstStyle/>
            <a:p>
              <a:pPr marL="127000" marR="0" lvl="1" indent="-1270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Char char="•"/>
              </a:pPr>
              <a:r>
                <a:rPr lang="en" sz="1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 ensemble method that builds multiple decision trees and merges them to get a more accurate and stable prediction</a:t>
              </a:r>
              <a:endParaRPr sz="1100" dirty="0"/>
            </a:p>
            <a:p>
              <a:pPr marL="88900" marR="0" lvl="1" indent="-25400" algn="l" rtl="0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76;p77">
              <a:extLst>
                <a:ext uri="{FF2B5EF4-FFF2-40B4-BE49-F238E27FC236}">
                  <a16:creationId xmlns:a16="http://schemas.microsoft.com/office/drawing/2014/main" id="{AFB0618A-6FC1-9F49-E68C-DFB9E9B4F711}"/>
                </a:ext>
              </a:extLst>
            </p:cNvPr>
            <p:cNvSpPr/>
            <p:nvPr/>
          </p:nvSpPr>
          <p:spPr>
            <a:xfrm>
              <a:off x="0" y="3749214"/>
              <a:ext cx="2716500" cy="118950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77;p77">
              <a:extLst>
                <a:ext uri="{FF2B5EF4-FFF2-40B4-BE49-F238E27FC236}">
                  <a16:creationId xmlns:a16="http://schemas.microsoft.com/office/drawing/2014/main" id="{9007CC91-88B4-DE29-E98D-CA3FC2941FEA}"/>
                </a:ext>
              </a:extLst>
            </p:cNvPr>
            <p:cNvSpPr txBox="1"/>
            <p:nvPr/>
          </p:nvSpPr>
          <p:spPr>
            <a:xfrm>
              <a:off x="58064" y="3807278"/>
              <a:ext cx="2600400" cy="10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0000" tIns="40000" rIns="80000" bIns="40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lang="en" sz="2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Random Forest</a:t>
              </a:r>
              <a:endParaRPr sz="1100"/>
            </a:p>
          </p:txBody>
        </p:sp>
      </p:grpSp>
      <p:pic>
        <p:nvPicPr>
          <p:cNvPr id="23" name="Google Shape;578;p77">
            <a:extLst>
              <a:ext uri="{FF2B5EF4-FFF2-40B4-BE49-F238E27FC236}">
                <a16:creationId xmlns:a16="http://schemas.microsoft.com/office/drawing/2014/main" id="{ACD52F9B-D2C8-52DD-114A-0B29A25764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03004" y="2028545"/>
            <a:ext cx="461325" cy="4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579;p77">
            <a:extLst>
              <a:ext uri="{FF2B5EF4-FFF2-40B4-BE49-F238E27FC236}">
                <a16:creationId xmlns:a16="http://schemas.microsoft.com/office/drawing/2014/main" id="{A8C13853-B34C-9B8D-1DCB-DD8D7D61B18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3004" y="2997738"/>
            <a:ext cx="461325" cy="4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580;p77">
            <a:extLst>
              <a:ext uri="{FF2B5EF4-FFF2-40B4-BE49-F238E27FC236}">
                <a16:creationId xmlns:a16="http://schemas.microsoft.com/office/drawing/2014/main" id="{886DB833-1CE8-A2E6-DDAB-96976709FB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53059" y="3883531"/>
            <a:ext cx="671660" cy="466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581;p77">
            <a:extLst>
              <a:ext uri="{FF2B5EF4-FFF2-40B4-BE49-F238E27FC236}">
                <a16:creationId xmlns:a16="http://schemas.microsoft.com/office/drawing/2014/main" id="{97D84660-3876-1041-C035-B56372F5B17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68500" y="1048531"/>
            <a:ext cx="695827" cy="6385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163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586;p78">
            <a:extLst>
              <a:ext uri="{FF2B5EF4-FFF2-40B4-BE49-F238E27FC236}">
                <a16:creationId xmlns:a16="http://schemas.microsoft.com/office/drawing/2014/main" id="{DAC3C4C1-475B-725D-1F9D-17C9A204FB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5099" y="2164041"/>
            <a:ext cx="664000" cy="66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87;p78">
            <a:extLst>
              <a:ext uri="{FF2B5EF4-FFF2-40B4-BE49-F238E27FC236}">
                <a16:creationId xmlns:a16="http://schemas.microsoft.com/office/drawing/2014/main" id="{65FFA085-92D5-4248-BC95-32BECF3B3D4A}"/>
              </a:ext>
            </a:extLst>
          </p:cNvPr>
          <p:cNvSpPr txBox="1"/>
          <p:nvPr/>
        </p:nvSpPr>
        <p:spPr>
          <a:xfrm>
            <a:off x="402701" y="2905813"/>
            <a:ext cx="1088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Processed Data set</a:t>
            </a:r>
            <a:endParaRPr sz="1100"/>
          </a:p>
        </p:txBody>
      </p:sp>
      <p:cxnSp>
        <p:nvCxnSpPr>
          <p:cNvPr id="7" name="Google Shape;588;p78">
            <a:extLst>
              <a:ext uri="{FF2B5EF4-FFF2-40B4-BE49-F238E27FC236}">
                <a16:creationId xmlns:a16="http://schemas.microsoft.com/office/drawing/2014/main" id="{A624CFFB-C133-F5AB-BC1F-EF44DAB63D07}"/>
              </a:ext>
            </a:extLst>
          </p:cNvPr>
          <p:cNvCxnSpPr/>
          <p:nvPr/>
        </p:nvCxnSpPr>
        <p:spPr>
          <a:xfrm>
            <a:off x="1406951" y="2571750"/>
            <a:ext cx="4314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" name="Google Shape;589;p78">
            <a:extLst>
              <a:ext uri="{FF2B5EF4-FFF2-40B4-BE49-F238E27FC236}">
                <a16:creationId xmlns:a16="http://schemas.microsoft.com/office/drawing/2014/main" id="{E7E155C1-F5AF-13CF-BB17-3183787E34F1}"/>
              </a:ext>
            </a:extLst>
          </p:cNvPr>
          <p:cNvCxnSpPr/>
          <p:nvPr/>
        </p:nvCxnSpPr>
        <p:spPr>
          <a:xfrm rot="10800000">
            <a:off x="1838227" y="2182242"/>
            <a:ext cx="0" cy="7791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" name="Google Shape;590;p78">
            <a:extLst>
              <a:ext uri="{FF2B5EF4-FFF2-40B4-BE49-F238E27FC236}">
                <a16:creationId xmlns:a16="http://schemas.microsoft.com/office/drawing/2014/main" id="{9DBCB436-B726-45B9-5E26-FEAE1C3662FF}"/>
              </a:ext>
            </a:extLst>
          </p:cNvPr>
          <p:cNvCxnSpPr/>
          <p:nvPr/>
        </p:nvCxnSpPr>
        <p:spPr>
          <a:xfrm>
            <a:off x="1838227" y="2182157"/>
            <a:ext cx="325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" name="Google Shape;591;p78">
            <a:extLst>
              <a:ext uri="{FF2B5EF4-FFF2-40B4-BE49-F238E27FC236}">
                <a16:creationId xmlns:a16="http://schemas.microsoft.com/office/drawing/2014/main" id="{1CFDEB0A-12E7-9F52-18B3-63469026E329}"/>
              </a:ext>
            </a:extLst>
          </p:cNvPr>
          <p:cNvCxnSpPr/>
          <p:nvPr/>
        </p:nvCxnSpPr>
        <p:spPr>
          <a:xfrm>
            <a:off x="1838226" y="2961342"/>
            <a:ext cx="325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1" name="Google Shape;592;p78">
            <a:extLst>
              <a:ext uri="{FF2B5EF4-FFF2-40B4-BE49-F238E27FC236}">
                <a16:creationId xmlns:a16="http://schemas.microsoft.com/office/drawing/2014/main" id="{E9254005-3DD5-855C-196C-48F8A3DB24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9503" y="1700621"/>
            <a:ext cx="664000" cy="6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93;p78">
            <a:extLst>
              <a:ext uri="{FF2B5EF4-FFF2-40B4-BE49-F238E27FC236}">
                <a16:creationId xmlns:a16="http://schemas.microsoft.com/office/drawing/2014/main" id="{18BCA08C-FE7F-DAA3-96E4-52658FEFD2A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9615" y="2778879"/>
            <a:ext cx="657846" cy="657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594;p78">
            <a:extLst>
              <a:ext uri="{FF2B5EF4-FFF2-40B4-BE49-F238E27FC236}">
                <a16:creationId xmlns:a16="http://schemas.microsoft.com/office/drawing/2014/main" id="{9787E5B8-4BCF-FFB9-F25B-DF758C117029}"/>
              </a:ext>
            </a:extLst>
          </p:cNvPr>
          <p:cNvSpPr txBox="1"/>
          <p:nvPr/>
        </p:nvSpPr>
        <p:spPr>
          <a:xfrm>
            <a:off x="1927441" y="1398343"/>
            <a:ext cx="1286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sz="1100" dirty="0"/>
          </a:p>
        </p:txBody>
      </p:sp>
      <p:sp>
        <p:nvSpPr>
          <p:cNvPr id="14" name="Google Shape;595;p78">
            <a:extLst>
              <a:ext uri="{FF2B5EF4-FFF2-40B4-BE49-F238E27FC236}">
                <a16:creationId xmlns:a16="http://schemas.microsoft.com/office/drawing/2014/main" id="{29FED2C2-EFB8-4C3C-E7F0-BE2244D66005}"/>
              </a:ext>
            </a:extLst>
          </p:cNvPr>
          <p:cNvSpPr txBox="1"/>
          <p:nvPr/>
        </p:nvSpPr>
        <p:spPr>
          <a:xfrm>
            <a:off x="2142239" y="3444897"/>
            <a:ext cx="1286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Data</a:t>
            </a:r>
            <a:endParaRPr sz="1100"/>
          </a:p>
        </p:txBody>
      </p:sp>
      <p:cxnSp>
        <p:nvCxnSpPr>
          <p:cNvPr id="15" name="Google Shape;596;p78">
            <a:extLst>
              <a:ext uri="{FF2B5EF4-FFF2-40B4-BE49-F238E27FC236}">
                <a16:creationId xmlns:a16="http://schemas.microsoft.com/office/drawing/2014/main" id="{3DA9F7B4-4BE7-AFDF-FACF-3B7D1840ADBE}"/>
              </a:ext>
            </a:extLst>
          </p:cNvPr>
          <p:cNvCxnSpPr/>
          <p:nvPr/>
        </p:nvCxnSpPr>
        <p:spPr>
          <a:xfrm>
            <a:off x="3103643" y="3031748"/>
            <a:ext cx="834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597;p78">
            <a:extLst>
              <a:ext uri="{FF2B5EF4-FFF2-40B4-BE49-F238E27FC236}">
                <a16:creationId xmlns:a16="http://schemas.microsoft.com/office/drawing/2014/main" id="{A21A4BBB-8499-37C5-4795-293E5F8AE469}"/>
              </a:ext>
            </a:extLst>
          </p:cNvPr>
          <p:cNvCxnSpPr/>
          <p:nvPr/>
        </p:nvCxnSpPr>
        <p:spPr>
          <a:xfrm>
            <a:off x="3075143" y="2053562"/>
            <a:ext cx="862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7" name="Google Shape;598;p78">
            <a:extLst>
              <a:ext uri="{FF2B5EF4-FFF2-40B4-BE49-F238E27FC236}">
                <a16:creationId xmlns:a16="http://schemas.microsoft.com/office/drawing/2014/main" id="{97EAB2A0-CD2F-C58C-9842-91194993850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38048" y="635631"/>
            <a:ext cx="1234844" cy="59534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599;p78">
            <a:extLst>
              <a:ext uri="{FF2B5EF4-FFF2-40B4-BE49-F238E27FC236}">
                <a16:creationId xmlns:a16="http://schemas.microsoft.com/office/drawing/2014/main" id="{F6C7D00E-012E-0450-A79D-39BB0F794B45}"/>
              </a:ext>
            </a:extLst>
          </p:cNvPr>
          <p:cNvSpPr txBox="1"/>
          <p:nvPr/>
        </p:nvSpPr>
        <p:spPr>
          <a:xfrm>
            <a:off x="3938048" y="366623"/>
            <a:ext cx="14235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Hyperparameters</a:t>
            </a:r>
            <a:endParaRPr sz="1100"/>
          </a:p>
        </p:txBody>
      </p:sp>
      <p:pic>
        <p:nvPicPr>
          <p:cNvPr id="19" name="Google Shape;600;p78">
            <a:extLst>
              <a:ext uri="{FF2B5EF4-FFF2-40B4-BE49-F238E27FC236}">
                <a16:creationId xmlns:a16="http://schemas.microsoft.com/office/drawing/2014/main" id="{F9001C18-DC1F-CCD3-618A-59DFC860891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71347" y="1755836"/>
            <a:ext cx="525249" cy="52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01;p78">
            <a:extLst>
              <a:ext uri="{FF2B5EF4-FFF2-40B4-BE49-F238E27FC236}">
                <a16:creationId xmlns:a16="http://schemas.microsoft.com/office/drawing/2014/main" id="{35819FF8-AAAC-3D1A-CF92-E8AFDE796DF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40000" y="2793007"/>
            <a:ext cx="587946" cy="58794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02;p78">
            <a:extLst>
              <a:ext uri="{FF2B5EF4-FFF2-40B4-BE49-F238E27FC236}">
                <a16:creationId xmlns:a16="http://schemas.microsoft.com/office/drawing/2014/main" id="{118FFAC0-A6BB-06F7-38C5-84B4B832AA79}"/>
              </a:ext>
            </a:extLst>
          </p:cNvPr>
          <p:cNvSpPr txBox="1"/>
          <p:nvPr/>
        </p:nvSpPr>
        <p:spPr>
          <a:xfrm>
            <a:off x="4277115" y="3432634"/>
            <a:ext cx="1453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100"/>
          </a:p>
        </p:txBody>
      </p:sp>
      <p:sp>
        <p:nvSpPr>
          <p:cNvPr id="22" name="Google Shape;603;p78">
            <a:extLst>
              <a:ext uri="{FF2B5EF4-FFF2-40B4-BE49-F238E27FC236}">
                <a16:creationId xmlns:a16="http://schemas.microsoft.com/office/drawing/2014/main" id="{87A6444C-4D30-03CB-A50D-50527BF981FA}"/>
              </a:ext>
            </a:extLst>
          </p:cNvPr>
          <p:cNvSpPr/>
          <p:nvPr/>
        </p:nvSpPr>
        <p:spPr>
          <a:xfrm>
            <a:off x="6052008" y="1887718"/>
            <a:ext cx="2071500" cy="407100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04;p78">
            <a:extLst>
              <a:ext uri="{FF2B5EF4-FFF2-40B4-BE49-F238E27FC236}">
                <a16:creationId xmlns:a16="http://schemas.microsoft.com/office/drawing/2014/main" id="{05B45C3C-8FA4-36A3-3B0C-4279410C262B}"/>
              </a:ext>
            </a:extLst>
          </p:cNvPr>
          <p:cNvSpPr txBox="1"/>
          <p:nvPr/>
        </p:nvSpPr>
        <p:spPr>
          <a:xfrm>
            <a:off x="6141842" y="1949097"/>
            <a:ext cx="2071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Evaluation Matrices</a:t>
            </a:r>
            <a:endParaRPr sz="1100"/>
          </a:p>
        </p:txBody>
      </p:sp>
      <p:sp>
        <p:nvSpPr>
          <p:cNvPr id="24" name="Google Shape;605;p78">
            <a:extLst>
              <a:ext uri="{FF2B5EF4-FFF2-40B4-BE49-F238E27FC236}">
                <a16:creationId xmlns:a16="http://schemas.microsoft.com/office/drawing/2014/main" id="{2A0F663D-A7F7-AB03-854C-88A637E4016F}"/>
              </a:ext>
            </a:extLst>
          </p:cNvPr>
          <p:cNvSpPr/>
          <p:nvPr/>
        </p:nvSpPr>
        <p:spPr>
          <a:xfrm>
            <a:off x="6052008" y="2899922"/>
            <a:ext cx="2071500" cy="407100"/>
          </a:xfrm>
          <a:prstGeom prst="roundRect">
            <a:avLst>
              <a:gd name="adj" fmla="val 16667"/>
            </a:avLst>
          </a:prstGeom>
          <a:solidFill>
            <a:srgbClr val="F4B08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606;p78">
            <a:extLst>
              <a:ext uri="{FF2B5EF4-FFF2-40B4-BE49-F238E27FC236}">
                <a16:creationId xmlns:a16="http://schemas.microsoft.com/office/drawing/2014/main" id="{E08A30C9-2D4E-8DA3-D41A-943991A49A12}"/>
              </a:ext>
            </a:extLst>
          </p:cNvPr>
          <p:cNvSpPr txBox="1"/>
          <p:nvPr/>
        </p:nvSpPr>
        <p:spPr>
          <a:xfrm>
            <a:off x="6141842" y="2961301"/>
            <a:ext cx="2071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Evaluation Matrices</a:t>
            </a:r>
            <a:endParaRPr sz="1100"/>
          </a:p>
        </p:txBody>
      </p:sp>
      <p:cxnSp>
        <p:nvCxnSpPr>
          <p:cNvPr id="26" name="Google Shape;607;p78">
            <a:extLst>
              <a:ext uri="{FF2B5EF4-FFF2-40B4-BE49-F238E27FC236}">
                <a16:creationId xmlns:a16="http://schemas.microsoft.com/office/drawing/2014/main" id="{039FAC55-5482-FBB5-3DEC-276A4B0F743A}"/>
              </a:ext>
            </a:extLst>
          </p:cNvPr>
          <p:cNvCxnSpPr/>
          <p:nvPr/>
        </p:nvCxnSpPr>
        <p:spPr>
          <a:xfrm>
            <a:off x="4578716" y="1230977"/>
            <a:ext cx="0" cy="255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7" name="Google Shape;608;p78">
            <a:extLst>
              <a:ext uri="{FF2B5EF4-FFF2-40B4-BE49-F238E27FC236}">
                <a16:creationId xmlns:a16="http://schemas.microsoft.com/office/drawing/2014/main" id="{B90BABCF-3DB9-175F-6CCD-C4D7042BF514}"/>
              </a:ext>
            </a:extLst>
          </p:cNvPr>
          <p:cNvSpPr txBox="1"/>
          <p:nvPr/>
        </p:nvSpPr>
        <p:spPr>
          <a:xfrm>
            <a:off x="3954258" y="1499986"/>
            <a:ext cx="17535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 sz="1100"/>
          </a:p>
        </p:txBody>
      </p:sp>
      <p:cxnSp>
        <p:nvCxnSpPr>
          <p:cNvPr id="28" name="Google Shape;609;p78">
            <a:extLst>
              <a:ext uri="{FF2B5EF4-FFF2-40B4-BE49-F238E27FC236}">
                <a16:creationId xmlns:a16="http://schemas.microsoft.com/office/drawing/2014/main" id="{86939359-2482-CA4D-BF19-6E109A39CCCF}"/>
              </a:ext>
            </a:extLst>
          </p:cNvPr>
          <p:cNvCxnSpPr/>
          <p:nvPr/>
        </p:nvCxnSpPr>
        <p:spPr>
          <a:xfrm>
            <a:off x="4605818" y="2427298"/>
            <a:ext cx="0" cy="255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" name="Google Shape;610;p78">
            <a:extLst>
              <a:ext uri="{FF2B5EF4-FFF2-40B4-BE49-F238E27FC236}">
                <a16:creationId xmlns:a16="http://schemas.microsoft.com/office/drawing/2014/main" id="{2CB9C2CE-B76C-B97B-2E44-A803BAAC42BF}"/>
              </a:ext>
            </a:extLst>
          </p:cNvPr>
          <p:cNvCxnSpPr/>
          <p:nvPr/>
        </p:nvCxnSpPr>
        <p:spPr>
          <a:xfrm>
            <a:off x="5047475" y="3084590"/>
            <a:ext cx="862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" name="Google Shape;611;p78">
            <a:extLst>
              <a:ext uri="{FF2B5EF4-FFF2-40B4-BE49-F238E27FC236}">
                <a16:creationId xmlns:a16="http://schemas.microsoft.com/office/drawing/2014/main" id="{9CCD4731-51DC-3A02-C4FC-1246F5A04CEE}"/>
              </a:ext>
            </a:extLst>
          </p:cNvPr>
          <p:cNvCxnSpPr/>
          <p:nvPr/>
        </p:nvCxnSpPr>
        <p:spPr>
          <a:xfrm>
            <a:off x="5004008" y="2032621"/>
            <a:ext cx="8628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" name="Google Shape;612;p78">
            <a:extLst>
              <a:ext uri="{FF2B5EF4-FFF2-40B4-BE49-F238E27FC236}">
                <a16:creationId xmlns:a16="http://schemas.microsoft.com/office/drawing/2014/main" id="{D7EAD72F-A96F-4D26-E205-C631F350A2CD}"/>
              </a:ext>
            </a:extLst>
          </p:cNvPr>
          <p:cNvCxnSpPr/>
          <p:nvPr/>
        </p:nvCxnSpPr>
        <p:spPr>
          <a:xfrm>
            <a:off x="8213382" y="3084590"/>
            <a:ext cx="381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" name="Google Shape;613;p78">
            <a:extLst>
              <a:ext uri="{FF2B5EF4-FFF2-40B4-BE49-F238E27FC236}">
                <a16:creationId xmlns:a16="http://schemas.microsoft.com/office/drawing/2014/main" id="{415541F9-233F-66B4-A42F-D5206AAD98FE}"/>
              </a:ext>
            </a:extLst>
          </p:cNvPr>
          <p:cNvCxnSpPr/>
          <p:nvPr/>
        </p:nvCxnSpPr>
        <p:spPr>
          <a:xfrm rot="10800000">
            <a:off x="8594568" y="933247"/>
            <a:ext cx="0" cy="209850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" name="Google Shape;614;p78">
            <a:extLst>
              <a:ext uri="{FF2B5EF4-FFF2-40B4-BE49-F238E27FC236}">
                <a16:creationId xmlns:a16="http://schemas.microsoft.com/office/drawing/2014/main" id="{30E9729B-E1DB-176D-9DBB-4D3A89F082F2}"/>
              </a:ext>
            </a:extLst>
          </p:cNvPr>
          <p:cNvCxnSpPr/>
          <p:nvPr/>
        </p:nvCxnSpPr>
        <p:spPr>
          <a:xfrm rot="10800000">
            <a:off x="5571168" y="933304"/>
            <a:ext cx="3023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" name="Google Shape;594;p78">
            <a:extLst>
              <a:ext uri="{FF2B5EF4-FFF2-40B4-BE49-F238E27FC236}">
                <a16:creationId xmlns:a16="http://schemas.microsoft.com/office/drawing/2014/main" id="{63D6810B-579D-69E9-0948-B3A61B7BC782}"/>
              </a:ext>
            </a:extLst>
          </p:cNvPr>
          <p:cNvSpPr txBox="1"/>
          <p:nvPr/>
        </p:nvSpPr>
        <p:spPr>
          <a:xfrm>
            <a:off x="3075143" y="1570382"/>
            <a:ext cx="1286700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392518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9"/>
          <p:cNvSpPr txBox="1">
            <a:spLocks noGrp="1"/>
          </p:cNvSpPr>
          <p:nvPr>
            <p:ph type="title"/>
          </p:nvPr>
        </p:nvSpPr>
        <p:spPr>
          <a:xfrm>
            <a:off x="2783700" y="2020375"/>
            <a:ext cx="357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 sz="4300"/>
              <a:t>Model Evaluation</a:t>
            </a:r>
            <a:endParaRPr sz="4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3329-64D9-2C85-2ADC-6E954CE1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624;p80">
            <a:extLst>
              <a:ext uri="{FF2B5EF4-FFF2-40B4-BE49-F238E27FC236}">
                <a16:creationId xmlns:a16="http://schemas.microsoft.com/office/drawing/2014/main" id="{30D4B5E3-07A8-9D4A-C158-DA1ECCB27674}"/>
              </a:ext>
            </a:extLst>
          </p:cNvPr>
          <p:cNvSpPr txBox="1">
            <a:spLocks/>
          </p:cNvSpPr>
          <p:nvPr/>
        </p:nvSpPr>
        <p:spPr>
          <a:xfrm>
            <a:off x="285750" y="559302"/>
            <a:ext cx="8572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/>
              <a:t>Model Evaluation - Choice of Metric</a:t>
            </a:r>
          </a:p>
        </p:txBody>
      </p:sp>
      <p:sp>
        <p:nvSpPr>
          <p:cNvPr id="7" name="Google Shape;626;p80">
            <a:extLst>
              <a:ext uri="{FF2B5EF4-FFF2-40B4-BE49-F238E27FC236}">
                <a16:creationId xmlns:a16="http://schemas.microsoft.com/office/drawing/2014/main" id="{E5D09327-E241-6C4A-481A-98B1DA23D474}"/>
              </a:ext>
            </a:extLst>
          </p:cNvPr>
          <p:cNvSpPr txBox="1">
            <a:spLocks/>
          </p:cNvSpPr>
          <p:nvPr/>
        </p:nvSpPr>
        <p:spPr>
          <a:xfrm>
            <a:off x="6244776" y="1594275"/>
            <a:ext cx="2613300" cy="28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5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alatino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alatino"/>
              <a:buChar char="–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Font typeface="Arial"/>
              <a:buChar char="●"/>
            </a:pPr>
            <a:r>
              <a:rPr lang="en-CA" dirty="0"/>
              <a:t>Recall is Prioritized over other metric. Why?</a:t>
            </a:r>
          </a:p>
          <a:p>
            <a:pPr marL="0" indent="0"/>
            <a:endParaRPr lang="en-CA" dirty="0"/>
          </a:p>
          <a:p>
            <a:pPr indent="-317500">
              <a:buFont typeface="Arial"/>
              <a:buChar char="●"/>
            </a:pPr>
            <a:r>
              <a:rPr lang="en-CA" dirty="0"/>
              <a:t>Cost of misclassifying a bad credit risk as good (false negative) could be significantly higher than the reverse</a:t>
            </a:r>
          </a:p>
        </p:txBody>
      </p:sp>
      <p:graphicFrame>
        <p:nvGraphicFramePr>
          <p:cNvPr id="8" name="Google Shape;627;p80">
            <a:extLst>
              <a:ext uri="{FF2B5EF4-FFF2-40B4-BE49-F238E27FC236}">
                <a16:creationId xmlns:a16="http://schemas.microsoft.com/office/drawing/2014/main" id="{6405DE2D-C95E-D7C3-4F11-87ED7C4CB1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130426"/>
              </p:ext>
            </p:extLst>
          </p:nvPr>
        </p:nvGraphicFramePr>
        <p:xfrm>
          <a:off x="285750" y="1686338"/>
          <a:ext cx="5718650" cy="2434045"/>
        </p:xfrm>
        <a:graphic>
          <a:graphicData uri="http://schemas.openxmlformats.org/drawingml/2006/table">
            <a:tbl>
              <a:tblPr>
                <a:noFill/>
                <a:tableStyleId>{212630C7-96C4-43C6-95ED-A8E77A23CEB6}</a:tableStyleId>
              </a:tblPr>
              <a:tblGrid>
                <a:gridCol w="160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4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Model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Accuracy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Recall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Precision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F1 Score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Random Forest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0.80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0.78</a:t>
                      </a:r>
                      <a:endParaRPr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0.79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XGBoost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0.79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Decision </a:t>
                      </a:r>
                      <a:r>
                        <a:rPr lang="en"/>
                        <a:t>Tree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Logistic Regression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0.51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0.52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83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3B41-6E5B-1620-01F5-8393E0CC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51550-D65F-06EA-E650-1B5A684D4E9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Google Shape;632;p81">
            <a:extLst>
              <a:ext uri="{FF2B5EF4-FFF2-40B4-BE49-F238E27FC236}">
                <a16:creationId xmlns:a16="http://schemas.microsoft.com/office/drawing/2014/main" id="{C0E1EE1F-6A30-A881-3FF6-4C804871F01E}"/>
              </a:ext>
            </a:extLst>
          </p:cNvPr>
          <p:cNvSpPr txBox="1">
            <a:spLocks/>
          </p:cNvSpPr>
          <p:nvPr/>
        </p:nvSpPr>
        <p:spPr>
          <a:xfrm>
            <a:off x="285653" y="522363"/>
            <a:ext cx="85725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dirty="0"/>
              <a:t>Model Evaluation - Visualization</a:t>
            </a:r>
          </a:p>
        </p:txBody>
      </p:sp>
      <p:pic>
        <p:nvPicPr>
          <p:cNvPr id="6" name="Google Shape;633;p81">
            <a:extLst>
              <a:ext uri="{FF2B5EF4-FFF2-40B4-BE49-F238E27FC236}">
                <a16:creationId xmlns:a16="http://schemas.microsoft.com/office/drawing/2014/main" id="{0741BB0E-ADB0-ECC4-68B5-CE07C4195A7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1172024"/>
            <a:ext cx="8839200" cy="34528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2816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9"/>
          <p:cNvSpPr txBox="1">
            <a:spLocks noGrp="1"/>
          </p:cNvSpPr>
          <p:nvPr>
            <p:ph type="title"/>
          </p:nvPr>
        </p:nvSpPr>
        <p:spPr>
          <a:xfrm>
            <a:off x="2783700" y="2268580"/>
            <a:ext cx="3576600" cy="49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 sz="4300" dirty="0"/>
              <a:t>Thank you</a:t>
            </a:r>
            <a:endParaRPr sz="4300" dirty="0"/>
          </a:p>
        </p:txBody>
      </p:sp>
    </p:spTree>
    <p:extLst>
      <p:ext uri="{BB962C8B-B14F-4D97-AF65-F5344CB8AC3E}">
        <p14:creationId xmlns:p14="http://schemas.microsoft.com/office/powerpoint/2010/main" val="844115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FEC48F2-F768-FEE8-B5D5-4732F0E8BAE9}"/>
              </a:ext>
            </a:extLst>
          </p:cNvPr>
          <p:cNvSpPr/>
          <p:nvPr/>
        </p:nvSpPr>
        <p:spPr>
          <a:xfrm>
            <a:off x="86194" y="3688713"/>
            <a:ext cx="8971613" cy="15531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CBF743-A52B-CAEF-A797-EFCE0ABF8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634573"/>
            <a:ext cx="7886700" cy="373949"/>
          </a:xfrm>
        </p:spPr>
        <p:txBody>
          <a:bodyPr/>
          <a:lstStyle/>
          <a:p>
            <a:r>
              <a:rPr lang="en-US" dirty="0"/>
              <a:t>Appendix- hidden slides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34145A9-F7B7-22D4-AF87-484F8900E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5159" y="991017"/>
            <a:ext cx="3312358" cy="14017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636B5-E717-1B89-856B-A3D80F8485AA}"/>
              </a:ext>
            </a:extLst>
          </p:cNvPr>
          <p:cNvSpPr txBox="1"/>
          <p:nvPr/>
        </p:nvSpPr>
        <p:spPr>
          <a:xfrm>
            <a:off x="899261" y="991017"/>
            <a:ext cx="22942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Replace missing values with mean: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AA645A-CD85-CD44-20D4-BB29BAD63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159" y="2436839"/>
            <a:ext cx="2755074" cy="1207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183462-4428-B0D0-D35A-2866DB71A918}"/>
              </a:ext>
            </a:extLst>
          </p:cNvPr>
          <p:cNvSpPr txBox="1"/>
          <p:nvPr/>
        </p:nvSpPr>
        <p:spPr>
          <a:xfrm>
            <a:off x="772496" y="2404400"/>
            <a:ext cx="24064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Missing values can not be addressed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CCCE55B4-5701-BD75-E040-3BB17AEF2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340" y="3772503"/>
            <a:ext cx="1678229" cy="13526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70D30C-4648-DA3F-69FC-089E14DF8A1D}"/>
              </a:ext>
            </a:extLst>
          </p:cNvPr>
          <p:cNvSpPr txBox="1"/>
          <p:nvPr/>
        </p:nvSpPr>
        <p:spPr>
          <a:xfrm>
            <a:off x="2147341" y="3826559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A4813AF9-76AF-D1CF-5780-CE8327EA8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0" y="3794024"/>
            <a:ext cx="2993639" cy="13613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538E56-670D-E519-B851-B16D6F3E2779}"/>
              </a:ext>
            </a:extLst>
          </p:cNvPr>
          <p:cNvSpPr txBox="1"/>
          <p:nvPr/>
        </p:nvSpPr>
        <p:spPr>
          <a:xfrm>
            <a:off x="3678589" y="3824054"/>
            <a:ext cx="1819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Group based on </a:t>
            </a:r>
            <a:r>
              <a:rPr lang="en-US" sz="1050" dirty="0" err="1"/>
              <a:t>Monthly_inhand_salary</a:t>
            </a:r>
            <a:r>
              <a:rPr lang="en-US" sz="1050" dirty="0"/>
              <a:t> and replace missing values with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8C211E-BA0F-E610-76E5-0D3E343FCF42}"/>
              </a:ext>
            </a:extLst>
          </p:cNvPr>
          <p:cNvSpPr txBox="1"/>
          <p:nvPr/>
        </p:nvSpPr>
        <p:spPr>
          <a:xfrm>
            <a:off x="148139" y="3782192"/>
            <a:ext cx="13041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Find highest correlated column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400A06F-FA6E-E666-56C1-F2BDD8257AAD}"/>
              </a:ext>
            </a:extLst>
          </p:cNvPr>
          <p:cNvSpPr/>
          <p:nvPr/>
        </p:nvSpPr>
        <p:spPr>
          <a:xfrm>
            <a:off x="1175101" y="4185836"/>
            <a:ext cx="305504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40BDA6F-AE57-9873-BE02-E0E21D69497C}"/>
              </a:ext>
            </a:extLst>
          </p:cNvPr>
          <p:cNvSpPr/>
          <p:nvPr/>
        </p:nvSpPr>
        <p:spPr>
          <a:xfrm>
            <a:off x="3322407" y="4201279"/>
            <a:ext cx="305504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FE91077-B8BE-7FA0-92F8-7A367639669B}"/>
              </a:ext>
            </a:extLst>
          </p:cNvPr>
          <p:cNvSpPr/>
          <p:nvPr/>
        </p:nvSpPr>
        <p:spPr>
          <a:xfrm>
            <a:off x="5566769" y="4158707"/>
            <a:ext cx="305504" cy="2769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324383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>
            <a:spLocks noGrp="1"/>
          </p:cNvSpPr>
          <p:nvPr>
            <p:ph type="title"/>
          </p:nvPr>
        </p:nvSpPr>
        <p:spPr>
          <a:xfrm>
            <a:off x="2667075" y="1894025"/>
            <a:ext cx="35766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 sz="4300"/>
              <a:t>Problem Statement</a:t>
            </a:r>
            <a:endParaRPr sz="4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917DE-D9D0-AE02-5A8E-2B6ACE27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478" y="794172"/>
            <a:ext cx="8572500" cy="373949"/>
          </a:xfrm>
        </p:spPr>
        <p:txBody>
          <a:bodyPr/>
          <a:lstStyle/>
          <a:p>
            <a:r>
              <a:rPr lang="en-US" b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eorgia Pro" panose="02040502050405020303" pitchFamily="18" charset="0"/>
              </a:rPr>
              <a:t>Objective</a:t>
            </a:r>
            <a:r>
              <a:rPr lang="en-US" b="1" i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eorgia Pro" panose="02040502050405020303" pitchFamily="18" charset="0"/>
              </a:rPr>
              <a:t>: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73D08-EB16-C57B-648F-B9579E50C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1" y="1254683"/>
            <a:ext cx="3729950" cy="3129902"/>
          </a:xfrm>
        </p:spPr>
        <p:txBody>
          <a:bodyPr/>
          <a:lstStyle/>
          <a:p>
            <a:r>
              <a:rPr lang="en-CA" sz="1200" b="0" dirty="0">
                <a:solidFill>
                  <a:schemeClr val="bg2"/>
                </a:solidFill>
                <a:latin typeface="Georgia" panose="02040502050405020303" pitchFamily="18" charset="0"/>
              </a:rPr>
              <a:t>Data of a global finance company. </a:t>
            </a:r>
          </a:p>
          <a:p>
            <a:r>
              <a:rPr lang="en-CA" sz="1200" b="0" dirty="0">
                <a:solidFill>
                  <a:schemeClr val="bg2"/>
                </a:solidFill>
                <a:latin typeface="Georgia" panose="02040502050405020303" pitchFamily="18" charset="0"/>
              </a:rPr>
              <a:t>Over the years, the company has collected basic bank details and gathered a lot of credit-related information. </a:t>
            </a:r>
          </a:p>
          <a:p>
            <a:r>
              <a:rPr lang="en-CA" sz="1200" b="0" dirty="0">
                <a:solidFill>
                  <a:schemeClr val="accent1"/>
                </a:solidFill>
                <a:latin typeface="Georgia" panose="02040502050405020303" pitchFamily="18" charset="0"/>
              </a:rPr>
              <a:t>The management wants to build an intelligent system to segregate the people into credit score brackets to reduce the manual efforts.</a:t>
            </a:r>
          </a:p>
          <a:p>
            <a:r>
              <a:rPr lang="en-CA" sz="1200" b="0" dirty="0">
                <a:solidFill>
                  <a:schemeClr val="bg2"/>
                </a:solidFill>
                <a:latin typeface="Georgia" panose="02040502050405020303" pitchFamily="18" charset="0"/>
              </a:rPr>
              <a:t>Our study aims to analyze the trends and details of client demographic and financial information within a financial institution. Subsequently, this data will be utilized to predict credit scores</a:t>
            </a:r>
            <a:r>
              <a:rPr lang="en-CA" sz="1200" b="0" dirty="0">
                <a:solidFill>
                  <a:schemeClr val="bg2"/>
                </a:solidFill>
                <a:latin typeface="Söhne"/>
              </a:rPr>
              <a:t>.</a:t>
            </a:r>
          </a:p>
          <a:p>
            <a:endParaRPr lang="en-US" sz="1200" dirty="0">
              <a:solidFill>
                <a:schemeClr val="bg2"/>
              </a:solidFill>
              <a:latin typeface="Georgia Pro" panose="02040502050405020303" pitchFamily="18" charset="0"/>
            </a:endParaRPr>
          </a:p>
        </p:txBody>
      </p:sp>
      <p:pic>
        <p:nvPicPr>
          <p:cNvPr id="8" name="Picture 7" descr="A screen shot of a device&#10;&#10;Description automatically generated">
            <a:extLst>
              <a:ext uri="{FF2B5EF4-FFF2-40B4-BE49-F238E27FC236}">
                <a16:creationId xmlns:a16="http://schemas.microsoft.com/office/drawing/2014/main" id="{5555E7FA-E84E-8FA8-B5E2-84AF01C79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90987" y="2083327"/>
            <a:ext cx="4303352" cy="2301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D0DFDA-D5A8-33C8-6627-82ECE6996F00}"/>
              </a:ext>
            </a:extLst>
          </p:cNvPr>
          <p:cNvSpPr txBox="1"/>
          <p:nvPr/>
        </p:nvSpPr>
        <p:spPr>
          <a:xfrm>
            <a:off x="4946581" y="4384585"/>
            <a:ext cx="24311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5" dirty="0">
                <a:hlinkClick r:id="rId3" tooltip="https://thevirtualassist.net/good-credit-score-calculation-benefits-maintain-it/"/>
              </a:rPr>
              <a:t>This Photo</a:t>
            </a:r>
            <a:r>
              <a:rPr lang="en-US" sz="675" dirty="0"/>
              <a:t> by Unknown Author is licensed under </a:t>
            </a:r>
            <a:r>
              <a:rPr lang="en-US" sz="675" dirty="0">
                <a:hlinkClick r:id="rId4" tooltip="https://creativecommons.org/licenses/by-nc/3.0/"/>
              </a:rPr>
              <a:t>CC BY-NC</a:t>
            </a:r>
            <a:endParaRPr lang="en-US" sz="675" dirty="0"/>
          </a:p>
        </p:txBody>
      </p:sp>
    </p:spTree>
    <p:extLst>
      <p:ext uri="{BB962C8B-B14F-4D97-AF65-F5344CB8AC3E}">
        <p14:creationId xmlns:p14="http://schemas.microsoft.com/office/powerpoint/2010/main" val="150125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285750" y="351608"/>
            <a:ext cx="8572500" cy="373949"/>
          </a:xfrm>
        </p:spPr>
        <p:txBody>
          <a:bodyPr spcFirstLastPara="1" wrap="square" lIns="0" tIns="0" rIns="0" bIns="0" anchor="b" anchorCtr="0">
            <a:normAutofit/>
          </a:bodyPr>
          <a:lstStyle/>
          <a:p>
            <a:pPr>
              <a:buSzPts val="3600"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Georgia Pro" panose="02040502050405020303" pitchFamily="18" charset="0"/>
              </a:rPr>
              <a:t>Dataset Columns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FDEC5-C0E5-F277-4D75-04E72EE0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1" y="844825"/>
            <a:ext cx="3907541" cy="3108653"/>
          </a:xfrm>
        </p:spPr>
        <p:txBody>
          <a:bodyPr/>
          <a:lstStyle/>
          <a:p>
            <a:pPr marL="171450" indent="0"/>
            <a:r>
              <a:rPr lang="en-US" b="0" dirty="0">
                <a:solidFill>
                  <a:schemeClr val="bg2">
                    <a:lumMod val="75000"/>
                  </a:schemeClr>
                </a:solidFill>
                <a:latin typeface="Georgia Pro" panose="02040502050405020303" pitchFamily="18" charset="0"/>
              </a:rPr>
              <a:t>100k rows, 28 columns</a:t>
            </a:r>
          </a:p>
          <a:p>
            <a:pPr marL="171450" indent="0"/>
            <a:br>
              <a:rPr lang="en-US" b="0" dirty="0">
                <a:latin typeface="Georgia Pro" panose="02040502050405020303" pitchFamily="18" charset="0"/>
              </a:rPr>
            </a:br>
            <a:r>
              <a:rPr lang="en-US" b="0" dirty="0">
                <a:solidFill>
                  <a:schemeClr val="bg2">
                    <a:lumMod val="75000"/>
                  </a:schemeClr>
                </a:solidFill>
                <a:latin typeface="Georgia Pro" panose="02040502050405020303" pitchFamily="18" charset="0"/>
              </a:rPr>
              <a:t>1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eorgia Pro" panose="02040502050405020303" pitchFamily="18" charset="0"/>
              </a:rPr>
              <a:t>. </a:t>
            </a:r>
            <a:r>
              <a:rPr lang="en-US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eorgia Pro" panose="02040502050405020303" pitchFamily="18" charset="0"/>
              </a:rPr>
              <a:t>Demographic Information: </a:t>
            </a:r>
            <a:br>
              <a:rPr lang="en-US" b="0" i="0" u="none" strike="noStrike" dirty="0">
                <a:effectLst/>
                <a:latin typeface="Georgia Pro" panose="02040502050405020303" pitchFamily="18" charset="0"/>
              </a:rPr>
            </a:br>
            <a:r>
              <a:rPr lang="en-US" b="0" i="0" u="none" strike="noStrike" dirty="0">
                <a:effectLst/>
                <a:latin typeface="Georgia Pro" panose="02040502050405020303" pitchFamily="18" charset="0"/>
              </a:rPr>
              <a:t>	</a:t>
            </a: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Name, Age, SSN, </a:t>
            </a:r>
            <a:r>
              <a:rPr lang="en-US" sz="1600" b="0" dirty="0">
                <a:solidFill>
                  <a:schemeClr val="bg2"/>
                </a:solidFill>
                <a:latin typeface="Georgia Pro" panose="02040502050405020303" pitchFamily="18" charset="0"/>
              </a:rPr>
              <a:t>Occupation</a:t>
            </a:r>
            <a:endParaRPr lang="en-US" sz="1350" b="0" dirty="0">
              <a:solidFill>
                <a:schemeClr val="bg2"/>
              </a:solidFill>
              <a:latin typeface="Georgia Pro" panose="02040502050405020303" pitchFamily="18" charset="0"/>
            </a:endParaRPr>
          </a:p>
          <a:p>
            <a:pPr marL="171450" indent="0">
              <a:spcBef>
                <a:spcPts val="0"/>
              </a:spcBef>
            </a:pPr>
            <a:br>
              <a:rPr lang="en-US" b="0" dirty="0">
                <a:latin typeface="Georgia Pro" panose="02040502050405020303" pitchFamily="18" charset="0"/>
              </a:rPr>
            </a:br>
            <a:r>
              <a:rPr lang="en-US" b="0" dirty="0">
                <a:solidFill>
                  <a:schemeClr val="bg2">
                    <a:lumMod val="75000"/>
                  </a:schemeClr>
                </a:solidFill>
                <a:latin typeface="Georgia Pro" panose="02040502050405020303" pitchFamily="18" charset="0"/>
              </a:rPr>
              <a:t>2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eorgia Pro" panose="02040502050405020303" pitchFamily="18" charset="0"/>
              </a:rPr>
              <a:t>. </a:t>
            </a:r>
            <a:r>
              <a:rPr lang="en-US" i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eorgia Pro" panose="02040502050405020303" pitchFamily="18" charset="0"/>
              </a:rPr>
              <a:t>Financial Profile:</a:t>
            </a:r>
            <a:br>
              <a:rPr lang="en-US" b="0" i="0" u="none" strike="noStrike" dirty="0">
                <a:effectLst/>
                <a:latin typeface="Georgia Pro" panose="02040502050405020303" pitchFamily="18" charset="0"/>
              </a:rPr>
            </a:br>
            <a:r>
              <a:rPr lang="en-US" b="0" i="0" u="none" strike="noStrike" dirty="0">
                <a:effectLst/>
                <a:latin typeface="Georgia Pro" panose="02040502050405020303" pitchFamily="18" charset="0"/>
              </a:rPr>
              <a:t>	</a:t>
            </a:r>
            <a:r>
              <a:rPr lang="en-US" sz="1200" b="0" dirty="0">
                <a:solidFill>
                  <a:schemeClr val="accent1"/>
                </a:solidFill>
                <a:latin typeface="Georgia Pro" panose="02040502050405020303" pitchFamily="18" charset="0"/>
              </a:rPr>
              <a:t>Annual-Income, </a:t>
            </a:r>
          </a:p>
          <a:p>
            <a:pPr marL="171450" indent="0">
              <a:spcBef>
                <a:spcPts val="0"/>
              </a:spcBef>
            </a:pPr>
            <a:r>
              <a:rPr lang="en-US" sz="1200" b="0" dirty="0">
                <a:solidFill>
                  <a:schemeClr val="accent1"/>
                </a:solidFill>
                <a:latin typeface="Georgia Pro" panose="02040502050405020303" pitchFamily="18" charset="0"/>
              </a:rPr>
              <a:t>	Monthly-</a:t>
            </a:r>
            <a:r>
              <a:rPr lang="en-US" sz="1200" b="0" dirty="0" err="1">
                <a:solidFill>
                  <a:schemeClr val="accent1"/>
                </a:solidFill>
                <a:latin typeface="Georgia Pro" panose="02040502050405020303" pitchFamily="18" charset="0"/>
              </a:rPr>
              <a:t>Inhand</a:t>
            </a:r>
            <a:r>
              <a:rPr lang="en-US" sz="1200" b="0" dirty="0">
                <a:solidFill>
                  <a:schemeClr val="accent1"/>
                </a:solidFill>
                <a:latin typeface="Georgia Pro" panose="02040502050405020303" pitchFamily="18" charset="0"/>
              </a:rPr>
              <a:t>-Salary </a:t>
            </a:r>
          </a:p>
          <a:p>
            <a:pPr marL="171450" indent="0">
              <a:spcBef>
                <a:spcPts val="0"/>
              </a:spcBef>
            </a:pPr>
            <a:r>
              <a:rPr lang="en-US" sz="1200" b="0" dirty="0">
                <a:solidFill>
                  <a:schemeClr val="accent1"/>
                </a:solidFill>
                <a:latin typeface="Georgia Pro" panose="02040502050405020303" pitchFamily="18" charset="0"/>
              </a:rPr>
              <a:t>	Bank Accounts: Num-Bank-Accounts</a:t>
            </a:r>
          </a:p>
          <a:p>
            <a:pPr marL="171450" indent="0">
              <a:spcBef>
                <a:spcPts val="0"/>
              </a:spcBef>
            </a:pPr>
            <a:r>
              <a:rPr lang="en-US" sz="1200" b="0" dirty="0">
                <a:solidFill>
                  <a:schemeClr val="accent1"/>
                </a:solidFill>
                <a:latin typeface="Georgia Pro" panose="02040502050405020303" pitchFamily="18" charset="0"/>
              </a:rPr>
              <a:t>	Credit Cards: Num-Credit-Card</a:t>
            </a:r>
          </a:p>
          <a:p>
            <a:pPr marL="171450" indent="0">
              <a:spcBef>
                <a:spcPts val="0"/>
              </a:spcBef>
            </a:pPr>
            <a:r>
              <a:rPr lang="en-US" sz="1200" b="0" dirty="0">
                <a:solidFill>
                  <a:schemeClr val="accent1"/>
                </a:solidFill>
                <a:latin typeface="Georgia Pro" panose="02040502050405020303" pitchFamily="18" charset="0"/>
              </a:rPr>
              <a:t>	Loans: Num-of-Loan, Type-of-Loan</a:t>
            </a:r>
          </a:p>
          <a:p>
            <a:endParaRPr lang="en-US" b="0" dirty="0">
              <a:latin typeface="Georgia Pro" panose="02040502050405020303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4910B-BF75-B642-283F-60AB6201B6D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35482" y="844826"/>
            <a:ext cx="5252859" cy="3836505"/>
          </a:xfrm>
        </p:spPr>
        <p:txBody>
          <a:bodyPr/>
          <a:lstStyle/>
          <a:p>
            <a:pPr marL="171450" indent="0"/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eorgia Pro" panose="02040502050405020303" pitchFamily="18" charset="0"/>
              </a:rPr>
              <a:t>3</a:t>
            </a:r>
            <a:r>
              <a:rPr lang="en-US" b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eorgia Pro" panose="02040502050405020303" pitchFamily="18" charset="0"/>
              </a:rPr>
              <a:t>. Credit Behavior</a:t>
            </a:r>
            <a:r>
              <a:rPr lang="en-US" b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eorgia Pro" panose="02040502050405020303" pitchFamily="18" charset="0"/>
              </a:rPr>
              <a:t>:</a:t>
            </a:r>
            <a:br>
              <a:rPr lang="en-US" b="0" u="none" strike="noStrike" dirty="0">
                <a:effectLst/>
                <a:latin typeface="Söhne"/>
              </a:rPr>
            </a:br>
            <a:r>
              <a:rPr lang="en-US" b="0" u="none" strike="noStrike" dirty="0">
                <a:effectLst/>
                <a:latin typeface="Söhne"/>
              </a:rPr>
              <a:t>	</a:t>
            </a: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Payment History:  Delay-from-due-date, 	</a:t>
            </a:r>
            <a:b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</a:b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			 Num-of-Delayed- Payment</a:t>
            </a:r>
            <a:b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</a:b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	Credit Inquiries:    Num-Credit-Inquiries</a:t>
            </a:r>
            <a:b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</a:b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	Credit Mix:              Different types of credit accounts</a:t>
            </a:r>
            <a:b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</a:b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	Outstanding Debt: Outstanding-Debt</a:t>
            </a:r>
            <a:b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</a:b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	Credit Utilization:  Credit-Utilization-Ratio</a:t>
            </a:r>
            <a:br>
              <a:rPr lang="en-US" b="0" u="none" strike="noStrike" dirty="0">
                <a:effectLst/>
                <a:latin typeface="Georgia Pro" panose="02040502050405020303" pitchFamily="18" charset="0"/>
              </a:rPr>
            </a:br>
            <a:r>
              <a:rPr lang="en-US" b="0" u="none" strike="noStrike" dirty="0">
                <a:effectLst/>
                <a:latin typeface="Georgia Pro" panose="02040502050405020303" pitchFamily="18" charset="0"/>
              </a:rPr>
              <a:t>	</a:t>
            </a: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Credit-History-Age</a:t>
            </a:r>
            <a:br>
              <a:rPr lang="en-US" sz="1350" b="0" dirty="0">
                <a:latin typeface="Georgia Pro" panose="02040502050405020303" pitchFamily="18" charset="0"/>
              </a:rPr>
            </a:br>
            <a:r>
              <a:rPr lang="en-US" sz="1350" dirty="0">
                <a:solidFill>
                  <a:schemeClr val="bg2">
                    <a:lumMod val="75000"/>
                  </a:schemeClr>
                </a:solidFill>
                <a:latin typeface="Georgia Pro" panose="02040502050405020303" pitchFamily="18" charset="0"/>
              </a:rPr>
              <a:t>4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eorgia Pro" panose="02040502050405020303" pitchFamily="18" charset="0"/>
              </a:rPr>
              <a:t>. </a:t>
            </a:r>
            <a:r>
              <a:rPr lang="en-US" b="1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eorgia Pro" panose="02040502050405020303" pitchFamily="18" charset="0"/>
              </a:rPr>
              <a:t>Payment Details</a:t>
            </a:r>
            <a:r>
              <a:rPr lang="en-US" b="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eorgia Pro" panose="02040502050405020303" pitchFamily="18" charset="0"/>
              </a:rPr>
              <a:t>:</a:t>
            </a:r>
            <a:br>
              <a:rPr lang="en-US" b="0" u="none" strike="noStrike" dirty="0">
                <a:effectLst/>
                <a:latin typeface="Söhne"/>
              </a:rPr>
            </a:br>
            <a:r>
              <a:rPr lang="en-US" b="0" u="none" strike="noStrike" dirty="0">
                <a:effectLst/>
                <a:latin typeface="Söhne"/>
              </a:rPr>
              <a:t>	</a:t>
            </a: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Minimum Payment: Payment-of-Min-Amount</a:t>
            </a:r>
            <a:b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</a:b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	EMI: equated monthly installment payment</a:t>
            </a:r>
            <a:b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</a:b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	Investment: Amount-invested-monthly</a:t>
            </a:r>
            <a:b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</a:b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	Monthly Balance: Monthly-Balance</a:t>
            </a:r>
            <a:br>
              <a:rPr lang="en-US" b="0" dirty="0">
                <a:latin typeface="Söhne"/>
              </a:rPr>
            </a:b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eorgia Pro" panose="02040502050405020303" pitchFamily="18" charset="0"/>
              </a:rPr>
              <a:t>5. </a:t>
            </a:r>
            <a:r>
              <a:rPr lang="en-US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Georgia Pro" panose="02040502050405020303" pitchFamily="18" charset="0"/>
              </a:rPr>
              <a:t>Target Variable: </a:t>
            </a:r>
            <a:br>
              <a:rPr lang="en-US" b="0" u="none" strike="noStrike" dirty="0">
                <a:effectLst/>
                <a:latin typeface="Georgia Pro" panose="02040502050405020303" pitchFamily="18" charset="0"/>
              </a:rPr>
            </a:br>
            <a:r>
              <a:rPr lang="en-US" b="0" u="none" strike="noStrike" dirty="0">
                <a:effectLst/>
                <a:latin typeface="Georgia Pro" panose="02040502050405020303" pitchFamily="18" charset="0"/>
              </a:rPr>
              <a:t>	</a:t>
            </a:r>
            <a:r>
              <a:rPr lang="en-US" sz="1350" b="0" dirty="0">
                <a:solidFill>
                  <a:schemeClr val="bg2"/>
                </a:solidFill>
                <a:latin typeface="Georgia Pro" panose="02040502050405020303" pitchFamily="18" charset="0"/>
              </a:rPr>
              <a:t>Credit-Score</a:t>
            </a:r>
          </a:p>
          <a:p>
            <a:endParaRPr lang="en-US" dirty="0"/>
          </a:p>
        </p:txBody>
      </p:sp>
      <p:pic>
        <p:nvPicPr>
          <p:cNvPr id="8" name="Picture 7" descr="A close-up of a credit report&#10;&#10;Description automatically generated">
            <a:extLst>
              <a:ext uri="{FF2B5EF4-FFF2-40B4-BE49-F238E27FC236}">
                <a16:creationId xmlns:a16="http://schemas.microsoft.com/office/drawing/2014/main" id="{17BA4A3C-F5F4-EED1-5599-08E8A51A4C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19981" y="0"/>
            <a:ext cx="1328545" cy="1172246"/>
          </a:xfrm>
          <a:prstGeom prst="rect">
            <a:avLst/>
          </a:prstGeom>
        </p:spPr>
      </p:pic>
      <p:pic>
        <p:nvPicPr>
          <p:cNvPr id="10" name="Picture 9" descr="A person holding a book and a stack of coins&#10;&#10;Description automatically generated">
            <a:extLst>
              <a:ext uri="{FF2B5EF4-FFF2-40B4-BE49-F238E27FC236}">
                <a16:creationId xmlns:a16="http://schemas.microsoft.com/office/drawing/2014/main" id="{29496D8F-87B7-F4DC-37A0-87521A0DF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457642" y="4155799"/>
            <a:ext cx="1003683" cy="7621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3"/>
          <p:cNvSpPr txBox="1">
            <a:spLocks noGrp="1"/>
          </p:cNvSpPr>
          <p:nvPr>
            <p:ph type="title"/>
          </p:nvPr>
        </p:nvSpPr>
        <p:spPr>
          <a:xfrm>
            <a:off x="2667075" y="1894025"/>
            <a:ext cx="3576600" cy="1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en" sz="4300"/>
              <a:t>Exploratory Data Analysis</a:t>
            </a:r>
            <a:endParaRPr sz="4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7255-BD0A-783B-7475-A63A664C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Georgia" panose="02040502050405020303" pitchFamily="18" charset="0"/>
              </a:rPr>
              <a:t>Credit Score by Age Group</a:t>
            </a:r>
          </a:p>
        </p:txBody>
      </p:sp>
      <p:pic>
        <p:nvPicPr>
          <p:cNvPr id="5" name="Content Placeholder 4" descr="A graph of credit scores&#10;&#10;Description automatically generated">
            <a:extLst>
              <a:ext uri="{FF2B5EF4-FFF2-40B4-BE49-F238E27FC236}">
                <a16:creationId xmlns:a16="http://schemas.microsoft.com/office/drawing/2014/main" id="{71663439-AB8C-0A4B-F641-F12C97E18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7425" y="1336045"/>
            <a:ext cx="4367235" cy="3263504"/>
          </a:xfrm>
        </p:spPr>
      </p:pic>
      <p:pic>
        <p:nvPicPr>
          <p:cNvPr id="3" name="Picture 2" descr="A pie chart of credit score distribution&#10;&#10;Description automatically generated">
            <a:extLst>
              <a:ext uri="{FF2B5EF4-FFF2-40B4-BE49-F238E27FC236}">
                <a16:creationId xmlns:a16="http://schemas.microsoft.com/office/drawing/2014/main" id="{9D782D80-5617-40EE-275A-0FE587F81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16" y="1423496"/>
            <a:ext cx="3291018" cy="287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3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A2E0-F40F-20D4-E017-7B61C6DA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972266-FF05-7F77-9795-C93ACB1015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41;p66">
            <a:extLst>
              <a:ext uri="{FF2B5EF4-FFF2-40B4-BE49-F238E27FC236}">
                <a16:creationId xmlns:a16="http://schemas.microsoft.com/office/drawing/2014/main" id="{803DBAA1-4967-00D0-B2B7-27C02E2B1DD0}"/>
              </a:ext>
            </a:extLst>
          </p:cNvPr>
          <p:cNvSpPr txBox="1">
            <a:spLocks/>
          </p:cNvSpPr>
          <p:nvPr/>
        </p:nvSpPr>
        <p:spPr>
          <a:xfrm>
            <a:off x="302350" y="548675"/>
            <a:ext cx="77172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4200"/>
              <a:t>Credit Score for Occupation</a:t>
            </a:r>
          </a:p>
        </p:txBody>
      </p:sp>
      <p:sp>
        <p:nvSpPr>
          <p:cNvPr id="5" name="Google Shape;442;p66">
            <a:extLst>
              <a:ext uri="{FF2B5EF4-FFF2-40B4-BE49-F238E27FC236}">
                <a16:creationId xmlns:a16="http://schemas.microsoft.com/office/drawing/2014/main" id="{11249223-D0C0-8153-86A9-C697221EC7A8}"/>
              </a:ext>
            </a:extLst>
          </p:cNvPr>
          <p:cNvSpPr txBox="1"/>
          <p:nvPr/>
        </p:nvSpPr>
        <p:spPr>
          <a:xfrm>
            <a:off x="399575" y="1246250"/>
            <a:ext cx="3265800" cy="3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‘Good’ Creditors: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Journalists highest number of Good Credit Score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Writers have lowest number of Good credit Scores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Doctors, Architect, Managers are in the middle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</p:txBody>
      </p:sp>
      <p:pic>
        <p:nvPicPr>
          <p:cNvPr id="6" name="Google Shape;443;p66">
            <a:extLst>
              <a:ext uri="{FF2B5EF4-FFF2-40B4-BE49-F238E27FC236}">
                <a16:creationId xmlns:a16="http://schemas.microsoft.com/office/drawing/2014/main" id="{718C0D31-EBF8-5441-3C36-F9152A6FDF0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2800" y="1343025"/>
            <a:ext cx="3903051" cy="275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21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7DB7-F489-AAEA-A138-94343C9A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2569A-5FFF-B4D0-0E55-E92AF62D9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Google Shape;448;p67">
            <a:extLst>
              <a:ext uri="{FF2B5EF4-FFF2-40B4-BE49-F238E27FC236}">
                <a16:creationId xmlns:a16="http://schemas.microsoft.com/office/drawing/2014/main" id="{ACBE85EF-C8D6-5972-8175-9586E6817783}"/>
              </a:ext>
            </a:extLst>
          </p:cNvPr>
          <p:cNvSpPr txBox="1">
            <a:spLocks/>
          </p:cNvSpPr>
          <p:nvPr/>
        </p:nvSpPr>
        <p:spPr>
          <a:xfrm>
            <a:off x="302350" y="548675"/>
            <a:ext cx="77172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4200"/>
              <a:t>Credit Score for Occupation</a:t>
            </a:r>
          </a:p>
        </p:txBody>
      </p:sp>
      <p:sp>
        <p:nvSpPr>
          <p:cNvPr id="5" name="Google Shape;449;p67">
            <a:extLst>
              <a:ext uri="{FF2B5EF4-FFF2-40B4-BE49-F238E27FC236}">
                <a16:creationId xmlns:a16="http://schemas.microsoft.com/office/drawing/2014/main" id="{FD07DD6E-9F7D-D314-E876-0FA429BEF41C}"/>
              </a:ext>
            </a:extLst>
          </p:cNvPr>
          <p:cNvSpPr txBox="1"/>
          <p:nvPr/>
        </p:nvSpPr>
        <p:spPr>
          <a:xfrm>
            <a:off x="399575" y="1246250"/>
            <a:ext cx="3265800" cy="3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’Poor’ creditors: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alibri"/>
                <a:ea typeface="Calibri"/>
                <a:cs typeface="Calibri"/>
                <a:sym typeface="Calibri"/>
              </a:rPr>
              <a:t>Writers</a:t>
            </a: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 have highest number of Poor credit Scores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Musicians have lowest number of Poor credit scores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Managers, Doctors, Architects have proportionally low number of Poor credit scorers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450;p67">
            <a:extLst>
              <a:ext uri="{FF2B5EF4-FFF2-40B4-BE49-F238E27FC236}">
                <a16:creationId xmlns:a16="http://schemas.microsoft.com/office/drawing/2014/main" id="{30F36572-9073-6873-75A7-37DA6CD399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79726" y="1246250"/>
            <a:ext cx="4157775" cy="2956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384255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1220</Words>
  <Application>Microsoft Macintosh PowerPoint</Application>
  <PresentationFormat>On-screen Show (16:9)</PresentationFormat>
  <Paragraphs>247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Georgia</vt:lpstr>
      <vt:lpstr>Georgia Pro</vt:lpstr>
      <vt:lpstr>Palatino</vt:lpstr>
      <vt:lpstr>Söhne</vt:lpstr>
      <vt:lpstr>Simple Light</vt:lpstr>
      <vt:lpstr>MAT008_Robinson_PPT_template_20160817_1e</vt:lpstr>
      <vt:lpstr>MAT008_Robinson_PPT_template_20160817_1e</vt:lpstr>
      <vt:lpstr>Credit Score Classification  </vt:lpstr>
      <vt:lpstr>OUTLINE </vt:lpstr>
      <vt:lpstr>Problem Statement</vt:lpstr>
      <vt:lpstr>Objective:</vt:lpstr>
      <vt:lpstr>Dataset Columns Overview</vt:lpstr>
      <vt:lpstr>Exploratory Data Analysis</vt:lpstr>
      <vt:lpstr>Credit Score by Age Group</vt:lpstr>
      <vt:lpstr>PowerPoint Presentation</vt:lpstr>
      <vt:lpstr>PowerPoint Presentation</vt:lpstr>
      <vt:lpstr>Credit History (years) vs Credit Scores</vt:lpstr>
      <vt:lpstr>Outstanding Debt vs. Credit Score</vt:lpstr>
      <vt:lpstr>Preprocessing</vt:lpstr>
      <vt:lpstr>Missing Value Handling</vt:lpstr>
      <vt:lpstr>PowerPoint Presentation</vt:lpstr>
      <vt:lpstr>PowerPoint Presentation</vt:lpstr>
      <vt:lpstr>Label Encoding</vt:lpstr>
      <vt:lpstr>Feature Selection </vt:lpstr>
      <vt:lpstr>Why Use Feature Selection </vt:lpstr>
      <vt:lpstr>PowerPoint Presentation</vt:lpstr>
      <vt:lpstr>PowerPoint Presentation</vt:lpstr>
      <vt:lpstr>Model Construction</vt:lpstr>
      <vt:lpstr>PowerPoint Presentation</vt:lpstr>
      <vt:lpstr>PowerPoint Presentation</vt:lpstr>
      <vt:lpstr>Model Evaluation</vt:lpstr>
      <vt:lpstr>PowerPoint Presentation</vt:lpstr>
      <vt:lpstr>PowerPoint Presentation</vt:lpstr>
      <vt:lpstr>Thank you</vt:lpstr>
      <vt:lpstr>Appendix- hidden slides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Score Classification  </dc:title>
  <cp:lastModifiedBy>mo ha</cp:lastModifiedBy>
  <cp:revision>13</cp:revision>
  <dcterms:modified xsi:type="dcterms:W3CDTF">2023-11-29T19:54:08Z</dcterms:modified>
</cp:coreProperties>
</file>